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9" r:id="rId5"/>
    <p:sldId id="271" r:id="rId6"/>
    <p:sldId id="258" r:id="rId7"/>
    <p:sldId id="260" r:id="rId8"/>
    <p:sldId id="261" r:id="rId9"/>
    <p:sldId id="272" r:id="rId10"/>
    <p:sldId id="262" r:id="rId11"/>
    <p:sldId id="263" r:id="rId12"/>
    <p:sldId id="264" r:id="rId13"/>
    <p:sldId id="268" r:id="rId14"/>
    <p:sldId id="267" r:id="rId15"/>
    <p:sldId id="265" r:id="rId16"/>
    <p:sldId id="266" r:id="rId17"/>
    <p:sldId id="269" r:id="rId18"/>
    <p:sldId id="270" r:id="rId19"/>
    <p:sldId id="273" r:id="rId20"/>
  </p:sldIdLst>
  <p:sldSz cx="14630400" cy="8229600"/>
  <p:notesSz cx="8229600" cy="14630400"/>
  <p:embeddedFontLst>
    <p:embeddedFont>
      <p:font typeface="Noto Sans TC" panose="020B0200000000000000"/>
      <p:regular r:id="rId22"/>
    </p:embeddedFont>
    <p:embeddedFont>
      <p:font typeface="Sora Medium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notesMaster" Target="notesMasters/notes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2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1.fntdata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16D64-FDE8-4890-8800-BF2692298223}" type="datetimeFigureOut">
              <a:t>2025. 04. 28.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C9515-A11F-4F9B-8BBC-77D7042F7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7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564FA-B183-0863-27DE-80E004197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80953-0273-53A8-2985-855CFC7D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DA962-5308-6565-02E2-99C502980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our project, called </a:t>
            </a:r>
            <a:r>
              <a:rPr lang="en-US" b="1" err="1"/>
              <a:t>FitConnect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created this platform because we noticed that connecting personal trainers with potential clients is often complicated:</a:t>
            </a:r>
            <a:br>
              <a:rPr lang="en-US">
                <a:cs typeface="+mn-lt"/>
              </a:rPr>
            </a:br>
            <a:r>
              <a:rPr lang="en-US"/>
              <a:t> trainers struggle to reach the right audience, and clients have a hard time finding the right trainer.</a:t>
            </a:r>
          </a:p>
          <a:p>
            <a:r>
              <a:rPr lang="en-US"/>
              <a:t>Our goal was to bridge this gap by building a modern, online platform that makes connecting fast, simple, and transparent for both sides.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From the very beginning, we designed </a:t>
            </a:r>
            <a:r>
              <a:rPr lang="en-US" err="1"/>
              <a:t>FitConnect</a:t>
            </a:r>
            <a:r>
              <a:rPr lang="en-US"/>
              <a:t> in a way that allows clients to easily search, filter, and book appointments,</a:t>
            </a:r>
            <a:br>
              <a:rPr lang="en-US">
                <a:cs typeface="+mn-lt"/>
              </a:rPr>
            </a:br>
            <a:r>
              <a:rPr lang="en-US"/>
              <a:t> while trainers can create a professional, customizable profile and directly communicate with interested users.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We consciously decided to put the user experience at the center of our design process, because in a platform like this, easy and intuitive usage is absolutely key.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And finally, we made sure that the technical background also supports a smooth, modern interface that is not only efficient today, but also scalable for future improvements.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Introducing FitConnect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built FitConnect to bridge the gap between trainers and clients."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Identifying the Problem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"Trainers struggle to reach clients, and clients can't easily find the right trainer."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What was our goal?</a:t>
            </a:r>
            <a:br>
              <a:rPr lang="en-US" b="1"/>
            </a:br>
            <a:r>
              <a:rPr lang="en-US" b="1"/>
              <a:t> → "Create a platform that makes connecting easy, fast, and transparent for both sides."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How did we solve it?</a:t>
            </a:r>
            <a:br>
              <a:rPr lang="en-US" b="1"/>
            </a:br>
            <a:r>
              <a:rPr lang="en-US" b="1"/>
              <a:t> → "Clients can easily search, filter, and book; trainers can create customizable profiles and communicate directly."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Conscious design choices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made user experience our top priority from the beginning."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Why this setup?</a:t>
            </a:r>
            <a:br>
              <a:rPr lang="en-US" b="1"/>
            </a:br>
            <a:r>
              <a:rPr lang="en-US" b="1"/>
              <a:t> → "We wanted a modern, fast, and scalable platform ready for future development."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E402B-E910-6669-9396-746234151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2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</a:t>
            </a:r>
            <a:r>
              <a:rPr lang="en-US" err="1">
                <a:ea typeface="Calibri"/>
                <a:cs typeface="Calibri"/>
              </a:rPr>
              <a:t>magyar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>
                <a:ea typeface="Calibri"/>
                <a:cs typeface="Calibri"/>
              </a:rPr>
              <a:t>A </a:t>
            </a:r>
            <a:r>
              <a:rPr lang="hu-HU" err="1">
                <a:ea typeface="Calibri"/>
                <a:cs typeface="Calibri"/>
              </a:rPr>
              <a:t>FitConnect</a:t>
            </a:r>
            <a:r>
              <a:rPr lang="hu-HU">
                <a:ea typeface="Calibri"/>
                <a:cs typeface="Calibri"/>
              </a:rPr>
              <a:t> tesztelése során elsősorban funkcionális és felhasználói élmény tesztelést végeztünk.
Minden fő funkciót külön-külön ellenőriztünk, például a regisztrációt, az edzői profilok kezelését, az időpontfoglalást és az üzenetküldést is.
Fontosnak tartottuk, hogy mind edzői, mind ügyfél szerepkörben is leteszteljük a működést, hogy minden funkció megbízhatóan és hibamentesen működjön.
Emellett nagy hangsúlyt fektettünk a felhasználói élmény tesztelésére is.
Valós felhasználók próbálták ki az oldalt különböző eszközökön — mobilon, </a:t>
            </a:r>
            <a:r>
              <a:rPr lang="hu-HU" err="1">
                <a:ea typeface="Calibri"/>
                <a:cs typeface="Calibri"/>
              </a:rPr>
              <a:t>tableten</a:t>
            </a:r>
            <a:r>
              <a:rPr lang="hu-HU">
                <a:ea typeface="Calibri"/>
                <a:cs typeface="Calibri"/>
              </a:rPr>
              <a:t> és asztali gépen — hogy megbizonyosodjunk róla, minden képernyőméreten megfelelően működik az alkalmazás.
A dián látható táblázatban néhány konkrét tesztesetet is bemutatunk példaként, ahol kezdeti problémákat fedeztünk fel és javítottunk ki.
Összességében a célunk az volt, hogy egy hibamentes, felhasználóbarát platformot hozzunk létre.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r>
              <a:rPr lang="hu-HU"/>
              <a:t>Funkcionális tesztelés: fő funkciók ellenőrzése → regisztráció, foglalás, üzenetküldés.
Szerepkörök szerinti tesztelés: edzőként és ügyfélként is.
Felhasználói élmény tesztelése: különböző eszközökön, böngészőkön.
Cél: hibák felderítése, felhasználói élmény javítása.
Táblázat: példák hibákra és javításokra.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magyar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Dávid magyar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</a:t>
            </a:r>
            <a:r>
              <a:rPr lang="en-US" err="1">
                <a:ea typeface="Calibri"/>
                <a:cs typeface="Calibri"/>
              </a:rPr>
              <a:t>magyar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jobb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oldali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rész</a:t>
            </a:r>
            <a:r>
              <a:rPr lang="en-US">
                <a:ea typeface="Calibri"/>
                <a:cs typeface="Calibri"/>
              </a:rPr>
              <a:t>, Dávid </a:t>
            </a:r>
            <a:r>
              <a:rPr lang="en-US" err="1">
                <a:ea typeface="Calibri"/>
                <a:cs typeface="Calibri"/>
              </a:rPr>
              <a:t>magyar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bal</a:t>
            </a:r>
            <a:r>
              <a:rPr lang="en-US">
                <a:ea typeface="Calibri"/>
                <a:cs typeface="Calibri"/>
              </a:rPr>
              <a:t> oldali rész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00641-2D34-2A00-E567-070C1D05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D127E-D5C2-B7E4-B199-639DA5F82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914C6-E7D7-2F58-C060-8C1E26D0E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EF009-7009-5F38-A318-FA992E69C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our project, called </a:t>
            </a:r>
            <a:r>
              <a:rPr lang="en-US" b="1" err="1"/>
              <a:t>FitConnect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created this platform because we noticed that connecting personal trainers with potential clients is often complicated:</a:t>
            </a:r>
            <a:br>
              <a:rPr lang="en-US">
                <a:cs typeface="+mn-lt"/>
              </a:rPr>
            </a:br>
            <a:r>
              <a:rPr lang="en-US"/>
              <a:t> trainers struggle to reach the right audience, and clients have a hard time finding the right trainer.</a:t>
            </a:r>
          </a:p>
          <a:p>
            <a:r>
              <a:rPr lang="en-US"/>
              <a:t>Our goal was to bridge this gap by building a modern, online platform that makes connecting fast, simple, and transparent for both sides.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From the very beginning, we designed </a:t>
            </a:r>
            <a:r>
              <a:rPr lang="en-US" err="1"/>
              <a:t>FitConnect</a:t>
            </a:r>
            <a:r>
              <a:rPr lang="en-US"/>
              <a:t> in a way that allows clients to easily search, filter, and book appointments,</a:t>
            </a:r>
            <a:br>
              <a:rPr lang="en-US">
                <a:cs typeface="+mn-lt"/>
              </a:rPr>
            </a:br>
            <a:r>
              <a:rPr lang="en-US"/>
              <a:t> while trainers can create a professional, customizable profile and directly communicate with interested users.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We consciously decided to put the user experience at the center of our design process, because in a platform like this, easy and intuitive usage is absolutely key.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And finally, we made sure that the technical background also supports a smooth, modern interface that is not only efficient today, but also scalable for future improvements.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Introducing FitConnect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built FitConnect to bridge the gap between trainers and clients."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Identifying the Problem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"Trainers struggle to reach clients, and clients can't easily find the right trainer."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What was our goal?</a:t>
            </a:r>
            <a:br>
              <a:rPr lang="en-US" b="1"/>
            </a:br>
            <a:r>
              <a:rPr lang="en-US" b="1"/>
              <a:t> → "Create a platform that makes connecting easy, fast, and transparent for both sides."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How did we solve it?</a:t>
            </a:r>
            <a:br>
              <a:rPr lang="en-US" b="1"/>
            </a:br>
            <a:r>
              <a:rPr lang="en-US" b="1"/>
              <a:t> → "Clients can easily search, filter, and book; trainers can create customizable profiles and communicate directly."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Conscious design choices</a:t>
            </a:r>
            <a:r>
              <a:rPr lang="en-US"/>
              <a:t>:</a:t>
            </a:r>
            <a:br>
              <a:rPr lang="en-US"/>
            </a:br>
            <a:r>
              <a:rPr lang="en-US"/>
              <a:t> → "We made user experience our top priority from the beginning."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Why this setup?</a:t>
            </a:r>
            <a:br>
              <a:rPr lang="en-US" b="1"/>
            </a:br>
            <a:r>
              <a:rPr lang="en-US" b="1"/>
              <a:t> → "We wanted a modern, fast, and scalable platform ready for future development."</a:t>
            </a:r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Elsö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fele</a:t>
            </a:r>
            <a:r>
              <a:rPr lang="en-US">
                <a:ea typeface="Calibri"/>
                <a:cs typeface="Calibri"/>
              </a:rPr>
              <a:t> Chen. </a:t>
            </a:r>
            <a:r>
              <a:rPr lang="en-US" err="1">
                <a:ea typeface="Calibri"/>
                <a:cs typeface="Calibri"/>
              </a:rPr>
              <a:t>Második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fele</a:t>
            </a:r>
            <a:r>
              <a:rPr lang="en-US">
                <a:ea typeface="Calibri"/>
                <a:cs typeface="Calibri"/>
              </a:rPr>
              <a:t> Dávid </a:t>
            </a:r>
            <a:r>
              <a:rPr lang="en-US" err="1">
                <a:ea typeface="Calibri"/>
                <a:cs typeface="Calibri"/>
              </a:rPr>
              <a:t>angol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Dávid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(Now I'd like to briefly introduce the technologies and skills we used during the development of </a:t>
            </a:r>
            <a:r>
              <a:rPr lang="en-US" err="1"/>
              <a:t>FitConnect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 the frontend, we chose some of the most modern tools:</a:t>
            </a:r>
            <a:br>
              <a:rPr lang="en-US">
                <a:cs typeface="+mn-lt"/>
              </a:rPr>
            </a:br>
            <a:r>
              <a:rPr lang="en-US"/>
              <a:t> React 18.3.1 as our main framework, TypeScript for type safety, Vite for a fast development environment,</a:t>
            </a:r>
            <a:br>
              <a:rPr lang="en-US">
                <a:cs typeface="+mn-lt"/>
              </a:rPr>
            </a:br>
            <a:r>
              <a:rPr lang="en-US"/>
              <a:t> and Tailwind CSS and </a:t>
            </a:r>
            <a:r>
              <a:rPr lang="en-US" err="1"/>
              <a:t>Shadcn</a:t>
            </a:r>
            <a:r>
              <a:rPr lang="en-US"/>
              <a:t>/</a:t>
            </a:r>
            <a:r>
              <a:rPr lang="en-US" err="1"/>
              <a:t>ui</a:t>
            </a:r>
            <a:r>
              <a:rPr lang="en-US"/>
              <a:t> for a clean, responsive design.</a:t>
            </a:r>
            <a:br>
              <a:rPr lang="en-US">
                <a:cs typeface="+mn-lt"/>
              </a:rPr>
            </a:br>
            <a:r>
              <a:rPr lang="en-US"/>
              <a:t> For handling icons, we used the </a:t>
            </a:r>
            <a:r>
              <a:rPr lang="en-US" err="1"/>
              <a:t>Lucide</a:t>
            </a:r>
            <a:r>
              <a:rPr lang="en-US"/>
              <a:t>-react library.)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On the backend side, we worked with Node.js and </a:t>
            </a:r>
            <a:r>
              <a:rPr lang="en-US" err="1"/>
              <a:t>npm</a:t>
            </a:r>
            <a:r>
              <a:rPr lang="en-US"/>
              <a:t>, and we stored our data in a PostgreSQL database using the </a:t>
            </a:r>
            <a:r>
              <a:rPr lang="en-US" err="1"/>
              <a:t>Supabase</a:t>
            </a:r>
            <a:r>
              <a:rPr lang="en-US"/>
              <a:t> platform.</a:t>
            </a:r>
            <a:br>
              <a:rPr lang="en-US">
                <a:cs typeface="+mn-lt"/>
              </a:rPr>
            </a:br>
            <a:r>
              <a:rPr lang="en-US"/>
              <a:t> This allowed us to manage user, coach, and booking data efficiently and securely.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 version control, we used Git and GitHub to collaborate smoothly and to track all development stages.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Finally, I'd like to mention the role of artificial intelligence:</a:t>
            </a:r>
            <a:br>
              <a:rPr lang="en-US">
                <a:cs typeface="+mn-lt"/>
              </a:rPr>
            </a:br>
            <a:r>
              <a:rPr lang="en-US"/>
              <a:t> ChatGPT was available as a built-in extension in our Visual Studio Code development environment.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(As for artificial intelligence, using ChatGPT was a conscious decision we made.</a:t>
            </a:r>
            <a:br>
              <a:rPr lang="en-US">
                <a:cs typeface="+mn-lt"/>
              </a:rPr>
            </a:br>
            <a:r>
              <a:rPr lang="en-US"/>
              <a:t> We treated it as a development tool: using it to find quicker solutions to technical problems, to get ideas for coding challenges, and to validate our approaches when needed.</a:t>
            </a:r>
            <a:br>
              <a:rPr lang="en-US">
                <a:cs typeface="+mn-lt"/>
              </a:rPr>
            </a:br>
            <a:r>
              <a:rPr lang="en-US"/>
              <a:t> It’s important to emphasize that we didn’t use AI to replace our own work — it simply made our development process more efficient, structured, and thoughtful.)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14426-C36D-D991-B258-C78CF9D54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0BD95-DAD4-2531-9D82-55E2AA0D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2F354-9941-97A4-AD01-5EB4C63A6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2B1F8-3ED2-0F59-374E-10E8661A2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I’d like to walk you through the main features of the </a:t>
            </a:r>
            <a:r>
              <a:rPr lang="en-US" err="1"/>
              <a:t>FitConnect</a:t>
            </a:r>
            <a:r>
              <a:rPr lang="en-US"/>
              <a:t> platform, which form the foundation of the whole system.</a:t>
            </a:r>
          </a:p>
          <a:p>
            <a:r>
              <a:rPr lang="en-US"/>
              <a:t>First, let’s talk about the </a:t>
            </a:r>
            <a:r>
              <a:rPr lang="en-US" b="1"/>
              <a:t>User Account</a:t>
            </a:r>
            <a:r>
              <a:rPr lang="en-US"/>
              <a:t> feature.</a:t>
            </a:r>
            <a:br>
              <a:rPr lang="en-US">
                <a:cs typeface="+mn-lt"/>
              </a:rPr>
            </a:br>
            <a:r>
              <a:rPr lang="en-US"/>
              <a:t> We designed separate dashboards for coaches and clients, so everyone can manage the data relevant to their specific role.</a:t>
            </a:r>
            <a:br>
              <a:rPr lang="en-US">
                <a:cs typeface="+mn-lt"/>
              </a:rPr>
            </a:br>
            <a:r>
              <a:rPr lang="en-US"/>
              <a:t> Coaches can update their professional details, such as experience, pricing, and specialties, while clients can manage their personal information and settings.</a:t>
            </a:r>
            <a:br>
              <a:rPr lang="en-US">
                <a:cs typeface="+mn-lt"/>
              </a:rPr>
            </a:br>
            <a:r>
              <a:rPr lang="en-US"/>
              <a:t> This role-based account structure ensures that users only see what they actually need, keeping the platform simple and intuitive.</a:t>
            </a:r>
          </a:p>
          <a:p>
            <a:r>
              <a:rPr lang="en-US"/>
              <a:t>Next is our </a:t>
            </a:r>
            <a:r>
              <a:rPr lang="en-US" b="1"/>
              <a:t>Booking System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We built an integrated calendar where clients can view and book available time slots offered by coaches.</a:t>
            </a:r>
            <a:br>
              <a:rPr lang="en-US">
                <a:cs typeface="+mn-lt"/>
              </a:rPr>
            </a:br>
            <a:r>
              <a:rPr lang="en-US"/>
              <a:t> Once a booking is made, both sides automatically receive a confirmation, making the scheduling process clear and organized.</a:t>
            </a:r>
            <a:br>
              <a:rPr lang="en-US">
                <a:cs typeface="+mn-lt"/>
              </a:rPr>
            </a:br>
            <a:r>
              <a:rPr lang="en-US"/>
              <a:t> We deliberately chose a calendar-based system because it helps both coaches and clients easily keep track of upcoming sessions and free time slots in one place.</a:t>
            </a:r>
          </a:p>
          <a:p>
            <a:r>
              <a:rPr lang="en-US"/>
              <a:t>Finally, I’d like to highlight our </a:t>
            </a:r>
            <a:r>
              <a:rPr lang="en-US" b="1"/>
              <a:t>Private Messaging Portal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This feature allows coaches and clients to communicate directly with each other — whether to ask questions, discuss training details, or confirm appointments.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slide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I’d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like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introduce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structure</a:t>
            </a:r>
            <a:r>
              <a:rPr lang="hu-HU">
                <a:ea typeface="Calibri"/>
                <a:cs typeface="Calibri"/>
              </a:rPr>
              <a:t> of </a:t>
            </a:r>
            <a:r>
              <a:rPr lang="hu-HU" err="1">
                <a:ea typeface="Calibri"/>
                <a:cs typeface="Calibri"/>
              </a:rPr>
              <a:t>FitConnect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When</a:t>
            </a:r>
            <a:r>
              <a:rPr lang="hu-HU">
                <a:ea typeface="Calibri"/>
                <a:cs typeface="Calibri"/>
              </a:rPr>
              <a:t> we </a:t>
            </a:r>
            <a:r>
              <a:rPr lang="hu-HU" err="1">
                <a:ea typeface="Calibri"/>
                <a:cs typeface="Calibri"/>
              </a:rPr>
              <a:t>designed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main </a:t>
            </a:r>
            <a:r>
              <a:rPr lang="hu-HU" err="1">
                <a:ea typeface="Calibri"/>
                <a:cs typeface="Calibri"/>
              </a:rPr>
              <a:t>focus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create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simple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scalable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solution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That’s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why</a:t>
            </a:r>
            <a:r>
              <a:rPr lang="hu-HU">
                <a:ea typeface="Calibri"/>
                <a:cs typeface="Calibri"/>
              </a:rPr>
              <a:t> we </a:t>
            </a:r>
            <a:r>
              <a:rPr lang="hu-HU" err="1">
                <a:ea typeface="Calibri"/>
                <a:cs typeface="Calibri"/>
              </a:rPr>
              <a:t>decided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build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entire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platform.
The </a:t>
            </a:r>
            <a:r>
              <a:rPr lang="hu-HU" err="1">
                <a:ea typeface="Calibri"/>
                <a:cs typeface="Calibri"/>
              </a:rPr>
              <a:t>first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you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see</a:t>
            </a:r>
            <a:r>
              <a:rPr lang="hu-HU">
                <a:ea typeface="Calibri"/>
                <a:cs typeface="Calibri"/>
              </a:rPr>
              <a:t> here is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Connection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frontend </a:t>
            </a:r>
            <a:r>
              <a:rPr lang="hu-HU" err="1">
                <a:ea typeface="Calibri"/>
                <a:cs typeface="Calibri"/>
              </a:rPr>
              <a:t>communicates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with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services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SDK, </a:t>
            </a:r>
            <a:r>
              <a:rPr lang="hu-HU" err="1">
                <a:ea typeface="Calibri"/>
                <a:cs typeface="Calibri"/>
              </a:rPr>
              <a:t>without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need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custom-built</a:t>
            </a:r>
            <a:r>
              <a:rPr lang="hu-HU">
                <a:ea typeface="Calibri"/>
                <a:cs typeface="Calibri"/>
              </a:rPr>
              <a:t> API server.
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simplifies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development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reduces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potential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errors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improves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speed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efficiency</a:t>
            </a:r>
            <a:r>
              <a:rPr lang="hu-HU">
                <a:ea typeface="Calibri"/>
                <a:cs typeface="Calibri"/>
              </a:rPr>
              <a:t> of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application</a:t>
            </a:r>
            <a:r>
              <a:rPr lang="hu-HU">
                <a:ea typeface="Calibri"/>
                <a:cs typeface="Calibri"/>
              </a:rPr>
              <a:t>.
The </a:t>
            </a:r>
            <a:r>
              <a:rPr lang="hu-HU" err="1">
                <a:ea typeface="Calibri"/>
                <a:cs typeface="Calibri"/>
              </a:rPr>
              <a:t>second</a:t>
            </a:r>
            <a:r>
              <a:rPr lang="hu-HU">
                <a:ea typeface="Calibri"/>
                <a:cs typeface="Calibri"/>
              </a:rPr>
              <a:t> important </a:t>
            </a:r>
            <a:r>
              <a:rPr lang="hu-HU" err="1">
                <a:ea typeface="Calibri"/>
                <a:cs typeface="Calibri"/>
              </a:rPr>
              <a:t>aspect</a:t>
            </a:r>
            <a:r>
              <a:rPr lang="hu-HU">
                <a:ea typeface="Calibri"/>
                <a:cs typeface="Calibri"/>
              </a:rPr>
              <a:t> is 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Handling</a:t>
            </a:r>
            <a:r>
              <a:rPr lang="hu-HU">
                <a:ea typeface="Calibri"/>
                <a:cs typeface="Calibri"/>
              </a:rPr>
              <a:t>.
Most of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— </a:t>
            </a:r>
            <a:r>
              <a:rPr lang="hu-HU" err="1">
                <a:ea typeface="Calibri"/>
                <a:cs typeface="Calibri"/>
              </a:rPr>
              <a:t>such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managing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bookings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coach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— </a:t>
            </a:r>
            <a:r>
              <a:rPr lang="hu-HU" err="1">
                <a:ea typeface="Calibri"/>
                <a:cs typeface="Calibri"/>
              </a:rPr>
              <a:t>happens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frontend </a:t>
            </a:r>
            <a:r>
              <a:rPr lang="hu-HU" err="1">
                <a:ea typeface="Calibri"/>
                <a:cs typeface="Calibri"/>
              </a:rPr>
              <a:t>side</a:t>
            </a:r>
            <a:r>
              <a:rPr lang="hu-HU">
                <a:ea typeface="Calibri"/>
                <a:cs typeface="Calibri"/>
              </a:rPr>
              <a:t>.
We made 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decision </a:t>
            </a:r>
            <a:r>
              <a:rPr lang="hu-HU" err="1">
                <a:ea typeface="Calibri"/>
                <a:cs typeface="Calibri"/>
              </a:rPr>
              <a:t>deliberately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because</a:t>
            </a:r>
            <a:r>
              <a:rPr lang="hu-HU">
                <a:ea typeface="Calibri"/>
                <a:cs typeface="Calibri"/>
              </a:rPr>
              <a:t> it </a:t>
            </a:r>
            <a:r>
              <a:rPr lang="hu-HU" err="1">
                <a:ea typeface="Calibri"/>
                <a:cs typeface="Calibri"/>
              </a:rPr>
              <a:t>results</a:t>
            </a:r>
            <a:r>
              <a:rPr lang="hu-HU">
                <a:ea typeface="Calibri"/>
                <a:cs typeface="Calibri"/>
              </a:rPr>
              <a:t> in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response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times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users</a:t>
            </a:r>
            <a:r>
              <a:rPr lang="hu-HU">
                <a:ea typeface="Calibri"/>
                <a:cs typeface="Calibri"/>
              </a:rPr>
              <a:t> and a more </a:t>
            </a:r>
            <a:r>
              <a:rPr lang="hu-HU" err="1">
                <a:ea typeface="Calibri"/>
                <a:cs typeface="Calibri"/>
              </a:rPr>
              <a:t>lightweight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easier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maintain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Finally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 is </a:t>
            </a:r>
            <a:r>
              <a:rPr lang="hu-HU" err="1">
                <a:ea typeface="Calibri"/>
                <a:cs typeface="Calibri"/>
              </a:rPr>
              <a:t>powered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PostgreSQL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managed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Authentication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control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Supabase’s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built</a:t>
            </a:r>
            <a:r>
              <a:rPr lang="hu-HU">
                <a:ea typeface="Calibri"/>
                <a:cs typeface="Calibri"/>
              </a:rPr>
              <a:t>-in </a:t>
            </a:r>
            <a:r>
              <a:rPr lang="hu-HU" err="1">
                <a:ea typeface="Calibri"/>
                <a:cs typeface="Calibri"/>
              </a:rPr>
              <a:t>systems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including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Row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Level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Security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rules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This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ensures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all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remains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information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they’re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authorized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see</a:t>
            </a:r>
            <a:r>
              <a:rPr lang="hu-HU">
                <a:ea typeface="Calibri"/>
                <a:cs typeface="Calibri"/>
              </a:rPr>
              <a:t>.
In </a:t>
            </a:r>
            <a:r>
              <a:rPr lang="hu-HU" err="1">
                <a:ea typeface="Calibri"/>
                <a:cs typeface="Calibri"/>
              </a:rPr>
              <a:t>short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our</a:t>
            </a:r>
            <a:r>
              <a:rPr lang="hu-HU">
                <a:ea typeface="Calibri"/>
                <a:cs typeface="Calibri"/>
              </a:rPr>
              <a:t> backend </a:t>
            </a:r>
            <a:r>
              <a:rPr lang="hu-HU" err="1">
                <a:ea typeface="Calibri"/>
                <a:cs typeface="Calibri"/>
              </a:rPr>
              <a:t>structure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was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carefully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designed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to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offer</a:t>
            </a:r>
            <a:r>
              <a:rPr lang="hu-HU">
                <a:ea typeface="Calibri"/>
                <a:cs typeface="Calibri"/>
              </a:rPr>
              <a:t> a </a:t>
            </a:r>
            <a:r>
              <a:rPr lang="hu-HU" err="1">
                <a:ea typeface="Calibri"/>
                <a:cs typeface="Calibri"/>
              </a:rPr>
              <a:t>fast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transparent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system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that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can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also</a:t>
            </a:r>
            <a:r>
              <a:rPr lang="hu-HU">
                <a:ea typeface="Calibri"/>
                <a:cs typeface="Calibri"/>
              </a:rPr>
              <a:t> be </a:t>
            </a:r>
            <a:r>
              <a:rPr lang="hu-HU" err="1">
                <a:ea typeface="Calibri"/>
                <a:cs typeface="Calibri"/>
              </a:rPr>
              <a:t>easily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scaled</a:t>
            </a:r>
            <a:r>
              <a:rPr lang="hu-HU">
                <a:ea typeface="Calibri"/>
                <a:cs typeface="Calibri"/>
              </a:rPr>
              <a:t> in </a:t>
            </a:r>
            <a:r>
              <a:rPr lang="hu-HU" err="1">
                <a:ea typeface="Calibri"/>
                <a:cs typeface="Calibri"/>
              </a:rPr>
              <a:t>the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future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if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needed</a:t>
            </a:r>
            <a:r>
              <a:rPr lang="hu-HU">
                <a:ea typeface="Calibri"/>
                <a:cs typeface="Calibri"/>
              </a:rPr>
              <a:t>.</a:t>
            </a:r>
          </a:p>
          <a:p>
            <a:endParaRPr lang="hu-HU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  <a:p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connection</a:t>
            </a:r>
            <a:r>
              <a:rPr lang="hu-HU">
                <a:ea typeface="Calibri"/>
                <a:cs typeface="Calibri"/>
              </a:rPr>
              <a:t>:
→ Frontend </a:t>
            </a:r>
            <a:r>
              <a:rPr lang="hu-HU" err="1">
                <a:ea typeface="Calibri"/>
                <a:cs typeface="Calibri"/>
              </a:rPr>
              <a:t>communicates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directly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with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through</a:t>
            </a:r>
            <a:r>
              <a:rPr lang="hu-HU">
                <a:ea typeface="Calibri"/>
                <a:cs typeface="Calibri"/>
              </a:rPr>
              <a:t> SDK.
→ No </a:t>
            </a:r>
            <a:r>
              <a:rPr lang="hu-HU" err="1">
                <a:ea typeface="Calibri"/>
                <a:cs typeface="Calibri"/>
              </a:rPr>
              <a:t>custom</a:t>
            </a:r>
            <a:r>
              <a:rPr lang="hu-HU">
                <a:ea typeface="Calibri"/>
                <a:cs typeface="Calibri"/>
              </a:rPr>
              <a:t> API server </a:t>
            </a:r>
            <a:r>
              <a:rPr lang="hu-HU" err="1">
                <a:ea typeface="Calibri"/>
                <a:cs typeface="Calibri"/>
              </a:rPr>
              <a:t>needed</a:t>
            </a:r>
            <a:r>
              <a:rPr lang="hu-HU">
                <a:ea typeface="Calibri"/>
                <a:cs typeface="Calibri"/>
              </a:rPr>
              <a:t> → </a:t>
            </a:r>
            <a:r>
              <a:rPr lang="hu-HU" err="1">
                <a:ea typeface="Calibri"/>
                <a:cs typeface="Calibri"/>
              </a:rPr>
              <a:t>simpler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fewer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errors</a:t>
            </a:r>
            <a:r>
              <a:rPr lang="hu-HU">
                <a:ea typeface="Calibri"/>
                <a:cs typeface="Calibri"/>
              </a:rPr>
              <a:t>.
Business </a:t>
            </a:r>
            <a:r>
              <a:rPr lang="hu-HU" err="1">
                <a:ea typeface="Calibri"/>
                <a:cs typeface="Calibri"/>
              </a:rPr>
              <a:t>logic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frontend:
→ </a:t>
            </a:r>
            <a:r>
              <a:rPr lang="hu-HU" err="1">
                <a:ea typeface="Calibri"/>
                <a:cs typeface="Calibri"/>
              </a:rPr>
              <a:t>Booking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coach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handling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happens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client-side</a:t>
            </a:r>
            <a:r>
              <a:rPr lang="hu-HU">
                <a:ea typeface="Calibri"/>
                <a:cs typeface="Calibri"/>
              </a:rPr>
              <a:t>.
→ </a:t>
            </a:r>
            <a:r>
              <a:rPr lang="hu-HU" err="1">
                <a:ea typeface="Calibri"/>
                <a:cs typeface="Calibri"/>
              </a:rPr>
              <a:t>Chosen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for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faster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user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experience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easier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maintenance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layer</a:t>
            </a:r>
            <a:r>
              <a:rPr lang="hu-HU">
                <a:ea typeface="Calibri"/>
                <a:cs typeface="Calibri"/>
              </a:rPr>
              <a:t>:
→ </a:t>
            </a:r>
            <a:r>
              <a:rPr lang="hu-HU" err="1">
                <a:ea typeface="Calibri"/>
                <a:cs typeface="Calibri"/>
              </a:rPr>
              <a:t>PostgreSQL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database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on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Supabase</a:t>
            </a:r>
            <a:r>
              <a:rPr lang="hu-HU">
                <a:ea typeface="Calibri"/>
                <a:cs typeface="Calibri"/>
              </a:rPr>
              <a:t> platform.
→ Data </a:t>
            </a:r>
            <a:r>
              <a:rPr lang="hu-HU" err="1">
                <a:ea typeface="Calibri"/>
                <a:cs typeface="Calibri"/>
              </a:rPr>
              <a:t>security</a:t>
            </a:r>
            <a:r>
              <a:rPr lang="hu-HU">
                <a:ea typeface="Calibri"/>
                <a:cs typeface="Calibri"/>
              </a:rPr>
              <a:t> and </a:t>
            </a:r>
            <a:r>
              <a:rPr lang="hu-HU" err="1">
                <a:ea typeface="Calibri"/>
                <a:cs typeface="Calibri"/>
              </a:rPr>
              <a:t>access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control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via</a:t>
            </a:r>
            <a:r>
              <a:rPr lang="hu-HU">
                <a:ea typeface="Calibri"/>
                <a:cs typeface="Calibri"/>
              </a:rPr>
              <a:t> RLS </a:t>
            </a:r>
            <a:r>
              <a:rPr lang="hu-HU" err="1">
                <a:ea typeface="Calibri"/>
                <a:cs typeface="Calibri"/>
              </a:rPr>
              <a:t>rules</a:t>
            </a:r>
            <a:r>
              <a:rPr lang="hu-HU">
                <a:ea typeface="Calibri"/>
                <a:cs typeface="Calibri"/>
              </a:rPr>
              <a:t>.
</a:t>
            </a:r>
            <a:r>
              <a:rPr lang="hu-HU" err="1">
                <a:ea typeface="Calibri"/>
                <a:cs typeface="Calibri"/>
              </a:rPr>
              <a:t>Summary</a:t>
            </a:r>
            <a:r>
              <a:rPr lang="hu-HU">
                <a:ea typeface="Calibri"/>
                <a:cs typeface="Calibri"/>
              </a:rPr>
              <a:t>:
→ </a:t>
            </a:r>
            <a:r>
              <a:rPr lang="hu-HU" err="1">
                <a:ea typeface="Calibri"/>
                <a:cs typeface="Calibri"/>
              </a:rPr>
              <a:t>Fast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secure</a:t>
            </a:r>
            <a:r>
              <a:rPr lang="hu-HU">
                <a:ea typeface="Calibri"/>
                <a:cs typeface="Calibri"/>
              </a:rPr>
              <a:t>, </a:t>
            </a:r>
            <a:r>
              <a:rPr lang="hu-HU" err="1">
                <a:ea typeface="Calibri"/>
                <a:cs typeface="Calibri"/>
              </a:rPr>
              <a:t>transparent</a:t>
            </a:r>
            <a:r>
              <a:rPr lang="hu-HU">
                <a:ea typeface="Calibri"/>
                <a:cs typeface="Calibri"/>
              </a:rPr>
              <a:t>, and </a:t>
            </a:r>
            <a:r>
              <a:rPr lang="hu-HU" err="1">
                <a:ea typeface="Calibri"/>
                <a:cs typeface="Calibri"/>
              </a:rPr>
              <a:t>scalable</a:t>
            </a:r>
            <a:r>
              <a:rPr lang="hu-HU">
                <a:ea typeface="Calibri"/>
                <a:cs typeface="Calibri"/>
              </a:rPr>
              <a:t> </a:t>
            </a:r>
            <a:r>
              <a:rPr lang="hu-HU" err="1">
                <a:ea typeface="Calibri"/>
                <a:cs typeface="Calibri"/>
              </a:rPr>
              <a:t>solution</a:t>
            </a:r>
            <a:r>
              <a:rPr lang="hu-HU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  <a:p>
            <a:endParaRPr lang="hu-HU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56BB-25DC-0814-EB52-72C31D31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9254FB-2E0C-C533-0CCA-42FCB3947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D80C5-638C-192E-F25C-67D76A932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Chen angol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E79D-99FE-5320-A486-0701C1E970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9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3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33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3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4.xml" /><Relationship Id="rId6" Type="http://schemas.openxmlformats.org/officeDocument/2006/relationships/image" Target="../media/image39.png" /><Relationship Id="rId5" Type="http://schemas.openxmlformats.org/officeDocument/2006/relationships/image" Target="../media/image38.png" /><Relationship Id="rId4" Type="http://schemas.openxmlformats.org/officeDocument/2006/relationships/image" Target="../media/image37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1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 /><Relationship Id="rId3" Type="http://schemas.openxmlformats.org/officeDocument/2006/relationships/image" Target="../media/image40.png" /><Relationship Id="rId7" Type="http://schemas.openxmlformats.org/officeDocument/2006/relationships/image" Target="../media/image44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43.png" /><Relationship Id="rId5" Type="http://schemas.openxmlformats.org/officeDocument/2006/relationships/image" Target="../media/image42.png" /><Relationship Id="rId10" Type="http://schemas.openxmlformats.org/officeDocument/2006/relationships/image" Target="../media/image47.png" /><Relationship Id="rId4" Type="http://schemas.openxmlformats.org/officeDocument/2006/relationships/image" Target="../media/image41.png" /><Relationship Id="rId9" Type="http://schemas.openxmlformats.org/officeDocument/2006/relationships/image" Target="../media/image46.png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5.xml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 /><Relationship Id="rId3" Type="http://schemas.openxmlformats.org/officeDocument/2006/relationships/image" Target="../media/image48.png" /><Relationship Id="rId7" Type="http://schemas.openxmlformats.org/officeDocument/2006/relationships/image" Target="../media/image52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6.xml" /><Relationship Id="rId6" Type="http://schemas.openxmlformats.org/officeDocument/2006/relationships/image" Target="../media/image51.png" /><Relationship Id="rId5" Type="http://schemas.openxmlformats.org/officeDocument/2006/relationships/image" Target="../media/image50.png" /><Relationship Id="rId10" Type="http://schemas.openxmlformats.org/officeDocument/2006/relationships/image" Target="../media/image55.png" /><Relationship Id="rId4" Type="http://schemas.openxmlformats.org/officeDocument/2006/relationships/image" Target="../media/image49.png" /><Relationship Id="rId9" Type="http://schemas.openxmlformats.org/officeDocument/2006/relationships/image" Target="../media/image54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6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10" Type="http://schemas.openxmlformats.org/officeDocument/2006/relationships/image" Target="../media/image13.png" /><Relationship Id="rId4" Type="http://schemas.openxmlformats.org/officeDocument/2006/relationships/image" Target="../media/image7.png" /><Relationship Id="rId9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7945E-FE1F-2EB9-7C2E-94131554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20DCB70-27DD-84F3-D6CD-48F6140FC5ED}"/>
              </a:ext>
            </a:extLst>
          </p:cNvPr>
          <p:cNvSpPr/>
          <p:nvPr/>
        </p:nvSpPr>
        <p:spPr>
          <a:xfrm>
            <a:off x="4572160" y="3409750"/>
            <a:ext cx="79479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Bemutató</a:t>
            </a:r>
          </a:p>
          <a:p>
            <a:pPr>
              <a:lnSpc>
                <a:spcPts val="5550"/>
              </a:lnSpc>
            </a:pPr>
            <a:endParaRPr lang="en-US" sz="4450">
              <a:solidFill>
                <a:srgbClr val="97B8FF"/>
              </a:solidFill>
              <a:latin typeface="Sora Medium"/>
              <a:cs typeface="Sora Medium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EB7DCD3-69FE-58AF-FBC7-F4CD5438F152}"/>
              </a:ext>
            </a:extLst>
          </p:cNvPr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C3E6D85-D598-5763-5C2B-98E1EEBB595D}"/>
              </a:ext>
            </a:extLst>
          </p:cNvPr>
          <p:cNvSpPr/>
          <p:nvPr/>
        </p:nvSpPr>
        <p:spPr>
          <a:xfrm>
            <a:off x="4554907" y="4525246"/>
            <a:ext cx="7970490" cy="1260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</a:rPr>
              <a:t>Készítette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</a:rPr>
              <a:t>: Chen Wen Jie, </a:t>
            </a:r>
            <a:r>
              <a:rPr lang="en-US" sz="2400" err="1">
                <a:solidFill>
                  <a:srgbClr val="E0D6DE"/>
                </a:solidFill>
                <a:latin typeface="Noto Sans TC"/>
                <a:ea typeface="Noto Sans TC"/>
              </a:rPr>
              <a:t>Pribelszki</a:t>
            </a:r>
            <a:r>
              <a:rPr lang="en-US" sz="2400">
                <a:solidFill>
                  <a:srgbClr val="E0D6DE"/>
                </a:solidFill>
                <a:latin typeface="Noto Sans TC"/>
                <a:ea typeface="Noto Sans TC"/>
              </a:rPr>
              <a:t> Dávid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E51D31-CD82-F79E-2123-5A735F403EFC}"/>
              </a:ext>
            </a:extLst>
          </p:cNvPr>
          <p:cNvCxnSpPr/>
          <p:nvPr/>
        </p:nvCxnSpPr>
        <p:spPr>
          <a:xfrm>
            <a:off x="3831771" y="4240088"/>
            <a:ext cx="7424057" cy="24063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9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1982510" y="542270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Felhasználói Adatok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1982510" y="591312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auth.users tábla tárolja az azonosításhoz szükséges adatokat, míg a profiles tábla a részletes személyes információkat tartalmazza.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9671566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Edzői Adatok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671566" y="585597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trainers tábla az edzők szakmai információit tárolja, kapcsolódva a specializations, languages, education_types és certifications táblákhoz.</a:t>
            </a:r>
            <a:endParaRPr lang="en-US" sz="17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4A97B7-AFB7-5241-7A96-0F73BB13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1722120"/>
            <a:ext cx="5101590" cy="3299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FE1233-4910-4500-26D9-CA451758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95" y="360998"/>
            <a:ext cx="6438900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39327" y="378500"/>
            <a:ext cx="3441025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Kontrollerek</a:t>
            </a:r>
            <a:endParaRPr lang="en-US" sz="2700"/>
          </a:p>
        </p:txBody>
      </p:sp>
      <p:sp>
        <p:nvSpPr>
          <p:cNvPr id="4" name="Text 1"/>
          <p:cNvSpPr/>
          <p:nvPr/>
        </p:nvSpPr>
        <p:spPr>
          <a:xfrm>
            <a:off x="4139327" y="1015008"/>
            <a:ext cx="1000934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fő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logikai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egységei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amelyek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adatok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feldolgozását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végzik</a:t>
            </a:r>
            <a:endParaRPr lang="en-US" sz="1100">
              <a:latin typeface="Noto Sans TC"/>
              <a:ea typeface="Noto Sans TC"/>
              <a:cs typeface="Calibri"/>
            </a:endParaRPr>
          </a:p>
        </p:txBody>
      </p:sp>
      <p:sp>
        <p:nvSpPr>
          <p:cNvPr id="6" name="Text 2"/>
          <p:cNvSpPr/>
          <p:nvPr/>
        </p:nvSpPr>
        <p:spPr>
          <a:xfrm>
            <a:off x="4954335" y="2985467"/>
            <a:ext cx="2356910" cy="22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cs typeface="Sora Medium"/>
            </a:endParaRPr>
          </a:p>
        </p:txBody>
      </p:sp>
      <p:sp>
        <p:nvSpPr>
          <p:cNvPr id="7" name="Text 3"/>
          <p:cNvSpPr/>
          <p:nvPr/>
        </p:nvSpPr>
        <p:spPr>
          <a:xfrm>
            <a:off x="3754316" y="3307068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regisztrációt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bejelentkezést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felhasználói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autentikációt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jogosultságkezelést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100">
              <a:latin typeface="Noto Sans TC"/>
              <a:ea typeface="Noto Sans TC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837664" y="2997994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Edző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600" err="1">
              <a:latin typeface="Sora Medium"/>
              <a:cs typeface="Sora Medium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247227" y="32955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edzői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profilok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lekérdezését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szakterületek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nyelvek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képesítések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hozzáadását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79725" y="4847190"/>
            <a:ext cx="172045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>
              <a:latin typeface="Sora Medium"/>
              <a:ea typeface="Calibri"/>
              <a:cs typeface="Calibri"/>
            </a:endParaRPr>
          </a:p>
        </p:txBody>
      </p:sp>
      <p:sp>
        <p:nvSpPr>
          <p:cNvPr id="13" name="Text 7"/>
          <p:cNvSpPr/>
          <p:nvPr/>
        </p:nvSpPr>
        <p:spPr>
          <a:xfrm>
            <a:off x="3789288" y="5144727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időpontfoglalások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biztosítja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beleértve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új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foglalások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módosítását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törlését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Email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értesítéseket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küld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feleknek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>
              <a:latin typeface="Noto Sans TC"/>
              <a:ea typeface="Noto Sans TC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654756" y="4917294"/>
            <a:ext cx="182201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Kontroller</a:t>
            </a:r>
            <a:endParaRPr lang="en-US" sz="1400" err="1">
              <a:latin typeface="Sora Medium"/>
              <a:cs typeface="Sora Medium"/>
            </a:endParaRPr>
          </a:p>
        </p:txBody>
      </p:sp>
      <p:sp>
        <p:nvSpPr>
          <p:cNvPr id="16" name="Text 9"/>
          <p:cNvSpPr/>
          <p:nvPr/>
        </p:nvSpPr>
        <p:spPr>
          <a:xfrm>
            <a:off x="9115040" y="5214831"/>
            <a:ext cx="4901446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posztok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kommentek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like-ok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kezelését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végzi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lehetővé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téve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közösségi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interakciókat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platformon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4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belül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400">
              <a:latin typeface="Noto Sans TC"/>
              <a:ea typeface="Noto Sans TC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CC43E-C756-0135-C697-CB81A059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65" y="1899737"/>
            <a:ext cx="3669130" cy="417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6971"/>
            <a:ext cx="4791551" cy="598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Reszponzivitás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670798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 Nézet</a:t>
            </a:r>
            <a:endParaRPr lang="en-US" sz="1850"/>
          </a:p>
        </p:txBody>
      </p:sp>
      <p:sp>
        <p:nvSpPr>
          <p:cNvPr id="4" name="Text 2"/>
          <p:cNvSpPr/>
          <p:nvPr/>
        </p:nvSpPr>
        <p:spPr>
          <a:xfrm>
            <a:off x="670798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teljesen optimalizált a mobil eszközökre, a Tailwind CSS segítségével. A navigáció hamburger menüvé alakul, a kártyák egymás alatt jelennek meg, és a betűméretek is alkalmazkodnak a kisebb képernyőhöz.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7556540" y="1604843"/>
            <a:ext cx="2395776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Asztali Nézet</a:t>
            </a:r>
            <a:endParaRPr lang="en-US" sz="1850"/>
          </a:p>
        </p:txBody>
      </p:sp>
      <p:sp>
        <p:nvSpPr>
          <p:cNvPr id="7" name="Text 4"/>
          <p:cNvSpPr/>
          <p:nvPr/>
        </p:nvSpPr>
        <p:spPr>
          <a:xfrm>
            <a:off x="7556540" y="2095857"/>
            <a:ext cx="6410682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Nagyobb képernyőkön az alkalmazás kihasználja a rendelkezésre álló teret, több információt jelenít meg egyszerre. A navigáció vízszintesen jelenik meg, a kártyák pedig rácsban rendeződnek el a jobb áttekinthetőség érdekében.</a:t>
            </a: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1F27F-5784-A279-BFA9-1D04BFF30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26" y="3752771"/>
            <a:ext cx="7724274" cy="3888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BB9DC-632F-6508-1512-CC773043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62" y="3478128"/>
            <a:ext cx="2062414" cy="42692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373" y="647938"/>
            <a:ext cx="7036594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Fejlesztési Feladatok</a:t>
            </a:r>
            <a:endParaRPr lang="en-US" sz="355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AF31DE-A749-F3B5-03F4-9D089B1D652F}"/>
              </a:ext>
            </a:extLst>
          </p:cNvPr>
          <p:cNvGrpSpPr/>
          <p:nvPr/>
        </p:nvGrpSpPr>
        <p:grpSpPr>
          <a:xfrm>
            <a:off x="1392205" y="2548608"/>
            <a:ext cx="12680011" cy="3139271"/>
            <a:chOff x="694373" y="1489829"/>
            <a:chExt cx="11164033" cy="277832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73" y="1489829"/>
              <a:ext cx="455176" cy="455176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694373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UI/UX Tervezés</a:t>
              </a:r>
              <a:endParaRPr lang="en-US" sz="1750"/>
            </a:p>
          </p:txBody>
        </p:sp>
        <p:sp>
          <p:nvSpPr>
            <p:cNvPr id="6" name="Text 2"/>
            <p:cNvSpPr/>
            <p:nvPr/>
          </p:nvSpPr>
          <p:spPr>
            <a:xfrm>
              <a:off x="694373" y="2520791"/>
              <a:ext cx="244113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Pribelszki Dávid felelt a felhasználói felület tervezéséért, a Tailwind CSS és Shadcn/ui komponensek alkalmazásával.</a:t>
              </a:r>
              <a:endParaRPr lang="en-US" sz="140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8521" y="1489829"/>
              <a:ext cx="455176" cy="455176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3408521" y="2127052"/>
              <a:ext cx="2395061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React Komponensek</a:t>
              </a:r>
              <a:endParaRPr lang="en-US" sz="1750"/>
            </a:p>
          </p:txBody>
        </p:sp>
        <p:sp>
          <p:nvSpPr>
            <p:cNvPr id="9" name="Text 4"/>
            <p:cNvSpPr/>
            <p:nvPr/>
          </p:nvSpPr>
          <p:spPr>
            <a:xfrm>
              <a:off x="3408521" y="2520791"/>
              <a:ext cx="2441138" cy="17473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50"/>
                </a:lnSpc>
                <a:buNone/>
              </a:pPr>
              <a:r>
                <a:rPr lang="en-US" sz="140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Az újrafelhasználható komponensek fejlesztése, a state kezelés és a komponens életciklus implementálása Dávid feladata volt.</a:t>
              </a:r>
              <a:endParaRPr lang="en-US" sz="1400"/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2670" y="1489829"/>
              <a:ext cx="455176" cy="455176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6122670" y="2127052"/>
              <a:ext cx="2275880" cy="28455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750">
                  <a:solidFill>
                    <a:srgbClr val="E0D6DE"/>
                  </a:solidFill>
                  <a:latin typeface="Sora Medium" pitchFamily="34" charset="0"/>
                  <a:ea typeface="Sora Medium" pitchFamily="34" charset="-122"/>
                  <a:cs typeface="Sora Medium" pitchFamily="34" charset="-120"/>
                </a:rPr>
                <a:t>Reszponzivitás</a:t>
              </a:r>
              <a:endParaRPr lang="en-US" sz="1750"/>
            </a:p>
          </p:txBody>
        </p:sp>
        <p:sp>
          <p:nvSpPr>
            <p:cNvPr id="12" name="Text 6"/>
            <p:cNvSpPr/>
            <p:nvPr/>
          </p:nvSpPr>
          <p:spPr>
            <a:xfrm>
              <a:off x="6122670" y="2520791"/>
              <a:ext cx="2441258" cy="145613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250"/>
                </a:lnSpc>
              </a:pP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különböző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képernyőméretekhez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való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alkalmazkodás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biztosítása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,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közös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munka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volt,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ami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modulonként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</a:t>
              </a:r>
              <a:r>
                <a:rPr lang="en-US" sz="1400" err="1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eltérő</a:t>
              </a:r>
              <a:r>
                <a:rPr lang="en-US" sz="1400">
                  <a:solidFill>
                    <a:srgbClr val="E0D6DE"/>
                  </a:solidFill>
                  <a:latin typeface="Noto Sans TC"/>
                  <a:ea typeface="Noto Sans TC"/>
                  <a:cs typeface="Noto Sans TC" pitchFamily="34" charset="-120"/>
                </a:rPr>
                <a:t> volt.</a:t>
              </a:r>
              <a:endParaRPr lang="en-US" sz="1400">
                <a:solidFill>
                  <a:srgbClr val="E0D6DE"/>
                </a:solidFill>
                <a:latin typeface="Noto Sans TC"/>
                <a:ea typeface="Noto Sans TC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AC5CB36-D8D7-C66F-0649-434811F4E950}"/>
                </a:ext>
              </a:extLst>
            </p:cNvPr>
            <p:cNvGrpSpPr/>
            <p:nvPr/>
          </p:nvGrpSpPr>
          <p:grpSpPr>
            <a:xfrm>
              <a:off x="9417268" y="1493576"/>
              <a:ext cx="2441138" cy="2195870"/>
              <a:chOff x="694373" y="4814292"/>
              <a:chExt cx="2441138" cy="2195870"/>
            </a:xfrm>
          </p:grpSpPr>
          <p:pic>
            <p:nvPicPr>
              <p:cNvPr id="13" name="Image 4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373" y="4814292"/>
                <a:ext cx="455176" cy="455176"/>
              </a:xfrm>
              <a:prstGeom prst="rect">
                <a:avLst/>
              </a:prstGeom>
            </p:spPr>
          </p:pic>
          <p:sp>
            <p:nvSpPr>
              <p:cNvPr id="14" name="Text 7"/>
              <p:cNvSpPr/>
              <p:nvPr/>
            </p:nvSpPr>
            <p:spPr>
              <a:xfrm>
                <a:off x="694373" y="5451515"/>
                <a:ext cx="2275880" cy="28455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ts val="2200"/>
                  </a:lnSpc>
                </a:pPr>
                <a:r>
                  <a:rPr lang="en-US" sz="1750" err="1">
                    <a:solidFill>
                      <a:srgbClr val="E0D6DE"/>
                    </a:solidFill>
                    <a:latin typeface="Sora Medium"/>
                    <a:cs typeface="Sora Medium"/>
                  </a:rPr>
                  <a:t>Modulok</a:t>
                </a:r>
              </a:p>
            </p:txBody>
          </p:sp>
          <p:sp>
            <p:nvSpPr>
              <p:cNvPr id="15" name="Text 8"/>
              <p:cNvSpPr/>
              <p:nvPr/>
            </p:nvSpPr>
            <p:spPr>
              <a:xfrm>
                <a:off x="694373" y="5845254"/>
                <a:ext cx="2441138" cy="116490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250"/>
                  </a:lnSpc>
                </a:pP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A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különböbő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modulok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fejlesztése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szintén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közös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</a:t>
                </a:r>
                <a:r>
                  <a:rPr lang="en-US" sz="1400" err="1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munka</a:t>
                </a:r>
                <a:r>
                  <a:rPr lang="en-US" sz="1400">
                    <a:solidFill>
                      <a:srgbClr val="E0D6DE"/>
                    </a:solidFill>
                    <a:latin typeface="Noto Sans TC"/>
                    <a:ea typeface="Noto Sans TC"/>
                    <a:cs typeface="Noto Sans TC" pitchFamily="34" charset="-120"/>
                  </a:rPr>
                  <a:t> volt.</a:t>
                </a:r>
                <a:endParaRPr lang="en-US" sz="1400">
                  <a:solidFill>
                    <a:srgbClr val="E0D6DE"/>
                  </a:solidFill>
                  <a:latin typeface="Noto Sans TC"/>
                  <a:ea typeface="Noto Sans TC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1288" y="485418"/>
            <a:ext cx="575369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Fejlesztési Feladatok</a:t>
            </a:r>
            <a:endParaRPr lang="en-US" sz="2950"/>
          </a:p>
        </p:txBody>
      </p:sp>
      <p:sp>
        <p:nvSpPr>
          <p:cNvPr id="5" name="Text 2"/>
          <p:cNvSpPr/>
          <p:nvPr/>
        </p:nvSpPr>
        <p:spPr>
          <a:xfrm>
            <a:off x="6287195" y="1649460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tervezés</a:t>
            </a:r>
            <a:endParaRPr lang="en-US" sz="1450"/>
          </a:p>
        </p:txBody>
      </p:sp>
      <p:sp>
        <p:nvSpPr>
          <p:cNvPr id="6" name="Text 3"/>
          <p:cNvSpPr/>
          <p:nvPr/>
        </p:nvSpPr>
        <p:spPr>
          <a:xfrm>
            <a:off x="3191213" y="1976644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Az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adatbázis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struktúrájának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tervezését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modulonként</a:t>
            </a:r>
            <a:r>
              <a:rPr lang="en-US" sz="11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150" err="1">
                <a:solidFill>
                  <a:srgbClr val="E0D6DE"/>
                </a:solidFill>
                <a:latin typeface="Noto Sans TC"/>
                <a:ea typeface="Noto Sans TC"/>
              </a:rPr>
              <a:t>elosztottuk</a:t>
            </a:r>
          </a:p>
        </p:txBody>
      </p:sp>
      <p:sp>
        <p:nvSpPr>
          <p:cNvPr id="7" name="Text 4"/>
          <p:cNvSpPr/>
          <p:nvPr/>
        </p:nvSpPr>
        <p:spPr>
          <a:xfrm>
            <a:off x="3191213" y="2748407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3900"/>
          </a:p>
        </p:txBody>
      </p:sp>
      <p:sp>
        <p:nvSpPr>
          <p:cNvPr id="8" name="Text 5"/>
          <p:cNvSpPr/>
          <p:nvPr/>
        </p:nvSpPr>
        <p:spPr>
          <a:xfrm>
            <a:off x="4662932" y="3388821"/>
            <a:ext cx="4647491" cy="248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Supabase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integráció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és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adatbázis</a:t>
            </a:r>
            <a:r>
              <a:rPr lang="en-US" sz="1600">
                <a:solidFill>
                  <a:srgbClr val="E0D6DE"/>
                </a:solidFill>
                <a:latin typeface="Sora Medium"/>
                <a:cs typeface="Sora Medium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Sora Medium"/>
                <a:cs typeface="Sora Medium"/>
              </a:rPr>
              <a:t>műveletek</a:t>
            </a:r>
            <a:endParaRPr lang="en-US" sz="16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91213" y="3812256"/>
            <a:ext cx="735041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Ez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magában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foglalja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CRUD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műveletek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implementálását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lekérdezések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optimalizálását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Row Level Security</a:t>
            </a:r>
            <a:endParaRPr lang="en-US" sz="1400">
              <a:solidFill>
                <a:srgbClr val="CCCCCC"/>
              </a:solidFill>
              <a:latin typeface="Calibri"/>
              <a:ea typeface="Calibri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 (RLS)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beállítását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 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adathozzáférés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biztosításához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ez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>
              <a:latin typeface="Noto Sans TC"/>
              <a:ea typeface="Noto Sans TC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191213" y="453589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3900"/>
          </a:p>
        </p:txBody>
      </p:sp>
      <p:sp>
        <p:nvSpPr>
          <p:cNvPr id="11" name="Text 8"/>
          <p:cNvSpPr/>
          <p:nvPr/>
        </p:nvSpPr>
        <p:spPr>
          <a:xfrm>
            <a:off x="6287195" y="522443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Autentikáció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3191213" y="555161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regisztráció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bejelentkezés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jelszó-visszaállítás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jogosultságkezelés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implementálása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.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Supabase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auth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szolgáltatásának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konfigurálása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felhasználói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szerepkörök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(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edző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kliens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rgbClr val="000000"/>
              </a:solidFill>
              <a:latin typeface="Noto Sans TC"/>
              <a:ea typeface="Noto Sans TC"/>
              <a:cs typeface="+mn-lt"/>
            </a:endParaRPr>
          </a:p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és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a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hozzáférési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szabályok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beállítása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Dávid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feladata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+mn-lt"/>
              </a:rPr>
              <a:t> volt</a:t>
            </a:r>
            <a:r>
              <a:rPr lang="en-US" sz="140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endParaRPr lang="en-US" sz="14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227308" y="6515883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3900"/>
          </a:p>
        </p:txBody>
      </p:sp>
      <p:sp>
        <p:nvSpPr>
          <p:cNvPr id="14" name="Text 11"/>
          <p:cNvSpPr/>
          <p:nvPr/>
        </p:nvSpPr>
        <p:spPr>
          <a:xfrm>
            <a:off x="6323290" y="7204421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Adatvalidáció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227308" y="7531605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00"/>
              </a:lnSpc>
            </a:pP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Bemeneti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adatok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ellenőrzése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típuskonverziók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kezelése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hibaüzenetek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megfelelő</a:t>
            </a:r>
            <a:r>
              <a:rPr lang="en-US" sz="1400">
                <a:solidFill>
                  <a:srgbClr val="CCCC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CCCCCC"/>
                </a:solidFill>
                <a:ea typeface="+mn-lt"/>
                <a:cs typeface="+mn-lt"/>
              </a:rPr>
              <a:t>formázása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Chen </a:t>
            </a:r>
            <a:r>
              <a:rPr lang="en-US" sz="1400" err="1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felelőssége</a:t>
            </a:r>
            <a:r>
              <a:rPr lang="en-US" sz="1400">
                <a:solidFill>
                  <a:srgbClr val="CCCCCC"/>
                </a:solidFill>
                <a:latin typeface="Calibri"/>
                <a:ea typeface="Calibri"/>
                <a:cs typeface="Calibri"/>
              </a:rPr>
              <a:t> volt.</a:t>
            </a:r>
          </a:p>
          <a:p>
            <a:pPr algn="ctr">
              <a:lnSpc>
                <a:spcPts val="1900"/>
              </a:lnSpc>
            </a:pPr>
            <a:endParaRPr lang="en-US" sz="1400">
              <a:solidFill>
                <a:srgbClr val="CCCCC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3ACA3B76-7CB0-0E1C-3884-A9F04A1E8A73}"/>
              </a:ext>
            </a:extLst>
          </p:cNvPr>
          <p:cNvSpPr/>
          <p:nvPr/>
        </p:nvSpPr>
        <p:spPr>
          <a:xfrm>
            <a:off x="3189688" y="1047622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7700" y="718423"/>
            <a:ext cx="5901333" cy="578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err="1">
                <a:solidFill>
                  <a:srgbClr val="97B8FF"/>
                </a:solidFill>
                <a:latin typeface="Sora Medium"/>
                <a:cs typeface="Sora Medium"/>
              </a:rPr>
              <a:t>Tesztelés</a:t>
            </a:r>
          </a:p>
        </p:txBody>
      </p:sp>
      <p:sp>
        <p:nvSpPr>
          <p:cNvPr id="4" name="Shape 1"/>
          <p:cNvSpPr/>
          <p:nvPr/>
        </p:nvSpPr>
        <p:spPr>
          <a:xfrm>
            <a:off x="647700" y="1586276"/>
            <a:ext cx="7848600" cy="5936933"/>
          </a:xfrm>
          <a:prstGeom prst="roundRect">
            <a:avLst>
              <a:gd name="adj" fmla="val 4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55320" y="1593896"/>
            <a:ext cx="7832527" cy="5331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Text 3"/>
          <p:cNvSpPr/>
          <p:nvPr/>
        </p:nvSpPr>
        <p:spPr>
          <a:xfrm>
            <a:off x="841177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Teszteset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>
          <a:xfrm>
            <a:off x="3455551" y="1712483"/>
            <a:ext cx="223289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Eredmény</a:t>
            </a:r>
            <a:endParaRPr lang="en-US" sz="1450"/>
          </a:p>
        </p:txBody>
      </p:sp>
      <p:sp>
        <p:nvSpPr>
          <p:cNvPr id="8" name="Text 5"/>
          <p:cNvSpPr/>
          <p:nvPr/>
        </p:nvSpPr>
        <p:spPr>
          <a:xfrm>
            <a:off x="6066115" y="1712483"/>
            <a:ext cx="2236708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Megoldás</a:t>
            </a:r>
            <a:endParaRPr lang="en-US" sz="1450"/>
          </a:p>
        </p:txBody>
      </p:sp>
      <p:sp>
        <p:nvSpPr>
          <p:cNvPr id="9" name="Shape 6"/>
          <p:cNvSpPr/>
          <p:nvPr/>
        </p:nvSpPr>
        <p:spPr>
          <a:xfrm>
            <a:off x="655320" y="2127058"/>
            <a:ext cx="7832527" cy="17171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7"/>
          <p:cNvSpPr/>
          <p:nvPr/>
        </p:nvSpPr>
        <p:spPr>
          <a:xfrm>
            <a:off x="841177" y="224564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Edzők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regisztrációja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és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  <a:cs typeface="Times New Roman"/>
              </a:rPr>
              <a:t>adatmegjelenítése</a:t>
            </a:r>
            <a:endParaRPr lang="en-US" sz="1450" err="1">
              <a:solidFill>
                <a:srgbClr val="E0D6DE"/>
              </a:solidFill>
              <a:latin typeface="Noto Sans TC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55551" y="2245645"/>
            <a:ext cx="223289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szabályok korlátozták az adatok megjelenítését</a:t>
            </a:r>
            <a:endParaRPr lang="en-US" sz="1450"/>
          </a:p>
        </p:txBody>
      </p:sp>
      <p:sp>
        <p:nvSpPr>
          <p:cNvPr id="12" name="Text 9"/>
          <p:cNvSpPr/>
          <p:nvPr/>
        </p:nvSpPr>
        <p:spPr>
          <a:xfrm>
            <a:off x="6066115" y="2245645"/>
            <a:ext cx="2236708" cy="1479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RLS beállítások módosítása, hogy az autentikált felhasználók számára olvashatók legyenek az adatok</a:t>
            </a:r>
            <a:endParaRPr lang="en-US" sz="1450"/>
          </a:p>
        </p:txBody>
      </p:sp>
      <p:sp>
        <p:nvSpPr>
          <p:cNvPr id="13" name="Shape 10"/>
          <p:cNvSpPr/>
          <p:nvPr/>
        </p:nvSpPr>
        <p:spPr>
          <a:xfrm>
            <a:off x="655320" y="384417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841177" y="396276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Időpontfoglalási rendszer működése</a:t>
            </a:r>
            <a:endParaRPr lang="en-US" sz="1450"/>
          </a:p>
        </p:txBody>
      </p:sp>
      <p:sp>
        <p:nvSpPr>
          <p:cNvPr id="15" name="Text 12"/>
          <p:cNvSpPr/>
          <p:nvPr/>
        </p:nvSpPr>
        <p:spPr>
          <a:xfrm>
            <a:off x="3455551" y="396276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Az email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értesítés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nem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indult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el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a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foglalás</a:t>
            </a:r>
            <a:r>
              <a:rPr lang="en-US" sz="1450">
                <a:solidFill>
                  <a:srgbClr val="E0D6DE"/>
                </a:solidFill>
                <a:latin typeface="Noto Sans TC"/>
                <a:ea typeface="Noto Sans TC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/>
                <a:ea typeface="Noto Sans TC"/>
              </a:rPr>
              <a:t>után</a:t>
            </a:r>
            <a:endParaRPr lang="en-US" sz="1450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66115" y="396276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email szolgáltatás konfigurációjának javítása</a:t>
            </a:r>
            <a:endParaRPr lang="en-US" sz="1450"/>
          </a:p>
        </p:txBody>
      </p:sp>
      <p:sp>
        <p:nvSpPr>
          <p:cNvPr id="17" name="Shape 14"/>
          <p:cNvSpPr/>
          <p:nvPr/>
        </p:nvSpPr>
        <p:spPr>
          <a:xfrm>
            <a:off x="655320" y="4969318"/>
            <a:ext cx="7832527" cy="14211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8" name="Text 15"/>
          <p:cNvSpPr/>
          <p:nvPr/>
        </p:nvSpPr>
        <p:spPr>
          <a:xfrm>
            <a:off x="841177" y="5087905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Közösségi oldalon megjelenő bejegyzések</a:t>
            </a:r>
            <a:endParaRPr lang="en-US" sz="1450"/>
          </a:p>
        </p:txBody>
      </p:sp>
      <p:sp>
        <p:nvSpPr>
          <p:cNvPr id="19" name="Text 16"/>
          <p:cNvSpPr/>
          <p:nvPr/>
        </p:nvSpPr>
        <p:spPr>
          <a:xfrm>
            <a:off x="3455551" y="5087905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bejegyzések nem jelentek meg az oldalon</a:t>
            </a:r>
            <a:endParaRPr lang="en-US" sz="1450"/>
          </a:p>
        </p:txBody>
      </p:sp>
      <p:sp>
        <p:nvSpPr>
          <p:cNvPr id="20" name="Text 17"/>
          <p:cNvSpPr/>
          <p:nvPr/>
        </p:nvSpPr>
        <p:spPr>
          <a:xfrm>
            <a:off x="6066115" y="5087905"/>
            <a:ext cx="2236708" cy="1183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lekérdezés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frissítése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hogy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helyesen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csatlakozzon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profilok</a:t>
            </a: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táblához</a:t>
            </a:r>
            <a:endParaRPr lang="en-US" sz="1450"/>
          </a:p>
        </p:txBody>
      </p:sp>
      <p:sp>
        <p:nvSpPr>
          <p:cNvPr id="21" name="Shape 18"/>
          <p:cNvSpPr/>
          <p:nvPr/>
        </p:nvSpPr>
        <p:spPr>
          <a:xfrm>
            <a:off x="655320" y="6390448"/>
            <a:ext cx="7832527" cy="11251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2" name="Text 19"/>
          <p:cNvSpPr/>
          <p:nvPr/>
        </p:nvSpPr>
        <p:spPr>
          <a:xfrm>
            <a:off x="841177" y="6509034"/>
            <a:ext cx="223670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 profiljának módosítása</a:t>
            </a:r>
            <a:endParaRPr lang="en-US" sz="1450"/>
          </a:p>
        </p:txBody>
      </p:sp>
      <p:sp>
        <p:nvSpPr>
          <p:cNvPr id="23" name="Text 20"/>
          <p:cNvSpPr/>
          <p:nvPr/>
        </p:nvSpPr>
        <p:spPr>
          <a:xfrm>
            <a:off x="3455551" y="6509034"/>
            <a:ext cx="2232898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nem kerültek mentésre</a:t>
            </a:r>
            <a:endParaRPr lang="en-US" sz="1450"/>
          </a:p>
        </p:txBody>
      </p:sp>
      <p:sp>
        <p:nvSpPr>
          <p:cNvPr id="24" name="Text 21"/>
          <p:cNvSpPr/>
          <p:nvPr/>
        </p:nvSpPr>
        <p:spPr>
          <a:xfrm>
            <a:off x="6066115" y="6509034"/>
            <a:ext cx="2236708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tanúsítványok mentési logikájának implementálása</a:t>
            </a:r>
            <a:endParaRPr lang="en-US" sz="145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88E4643-1CA9-C1CC-5D38-19513F6518CE}"/>
              </a:ext>
            </a:extLst>
          </p:cNvPr>
          <p:cNvSpPr txBox="1"/>
          <p:nvPr/>
        </p:nvSpPr>
        <p:spPr>
          <a:xfrm>
            <a:off x="6403769" y="31974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D642BEC0-814A-9F80-E340-6839BAFDE300}"/>
              </a:ext>
            </a:extLst>
          </p:cNvPr>
          <p:cNvSpPr txBox="1"/>
          <p:nvPr/>
        </p:nvSpPr>
        <p:spPr>
          <a:xfrm>
            <a:off x="6403769" y="31974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A0874AC7-0E28-9190-972A-3BFD31FB4996}"/>
              </a:ext>
            </a:extLst>
          </p:cNvPr>
          <p:cNvSpPr txBox="1"/>
          <p:nvPr/>
        </p:nvSpPr>
        <p:spPr>
          <a:xfrm>
            <a:off x="9336974" y="1593896"/>
            <a:ext cx="489932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Funkcionális tesztelés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Minden fő funkciót manuálisan teszteltünk (regisztráció, foglalás, üzenetküldés, profilkezelés), különböző szerepkörökkel (edző, ügyfél).</a:t>
            </a:r>
          </a:p>
          <a:p>
            <a:endParaRPr lang="hu-HU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Felhasználói élmény tesztelés: 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 platform könnyű kezelhetőségét és átláthatóságát is vizsgáltuk valós felhasználói próbákkal.</a:t>
            </a:r>
          </a:p>
          <a:p>
            <a:endParaRPr lang="hu-HU" u="sng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Cél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Hibák felderítése, működési logikák ellenőrzése, valamint a felhasználói élmény optimalizálása. </a:t>
            </a:r>
          </a:p>
          <a:p>
            <a:endParaRPr lang="hu-HU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r>
              <a:rPr lang="hu-HU" u="sng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Reszponzovitás</a:t>
            </a:r>
            <a:r>
              <a:rPr lang="hu-HU" u="sng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hu-HU" u="sng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tesztelése: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Kézi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tesztelés különböző böngészőkön (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Chrome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Edge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), különböző képernyőméreteken (mobil, </a:t>
            </a:r>
            <a:r>
              <a:rPr lang="hu-HU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tablet</a:t>
            </a:r>
            <a:r>
              <a:rPr lang="hu-HU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018" y="561023"/>
            <a:ext cx="6451878" cy="637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Csapatmunka Összegzés</a:t>
            </a:r>
            <a:endParaRPr lang="en-US" sz="40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662" y="1606629"/>
            <a:ext cx="1633776" cy="11755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079" y="2160746"/>
            <a:ext cx="286822" cy="3586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35391" y="1810583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 siker</a:t>
            </a:r>
            <a:endParaRPr lang="en-US" sz="2000"/>
          </a:p>
        </p:txBody>
      </p:sp>
      <p:sp>
        <p:nvSpPr>
          <p:cNvPr id="6" name="Text 2"/>
          <p:cNvSpPr/>
          <p:nvPr/>
        </p:nvSpPr>
        <p:spPr>
          <a:xfrm>
            <a:off x="5035391" y="2251710"/>
            <a:ext cx="385536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Modern, hasznos alkalmazás létrehozása</a:t>
            </a:r>
            <a:endParaRPr lang="en-US" sz="1600"/>
          </a:p>
        </p:txBody>
      </p:sp>
      <p:sp>
        <p:nvSpPr>
          <p:cNvPr id="7" name="Shape 3"/>
          <p:cNvSpPr/>
          <p:nvPr/>
        </p:nvSpPr>
        <p:spPr>
          <a:xfrm>
            <a:off x="4882396" y="2798088"/>
            <a:ext cx="8983028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774" y="2833092"/>
            <a:ext cx="3267551" cy="11755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079" y="3241477"/>
            <a:ext cx="286822" cy="35861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2279" y="3037046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Kommunikáció</a:t>
            </a:r>
            <a:endParaRPr lang="en-US" sz="2000"/>
          </a:p>
        </p:txBody>
      </p:sp>
      <p:sp>
        <p:nvSpPr>
          <p:cNvPr id="11" name="Text 5"/>
          <p:cNvSpPr/>
          <p:nvPr/>
        </p:nvSpPr>
        <p:spPr>
          <a:xfrm>
            <a:off x="5852279" y="3478173"/>
            <a:ext cx="468915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Rövid, célzott egyeztetések a hatékony munkához</a:t>
            </a:r>
            <a:endParaRPr lang="en-US" sz="1600"/>
          </a:p>
        </p:txBody>
      </p:sp>
      <p:sp>
        <p:nvSpPr>
          <p:cNvPr id="12" name="Shape 6"/>
          <p:cNvSpPr/>
          <p:nvPr/>
        </p:nvSpPr>
        <p:spPr>
          <a:xfrm>
            <a:off x="5699284" y="4024551"/>
            <a:ext cx="8166140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886" y="4059555"/>
            <a:ext cx="4901327" cy="11755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1079" y="4467939"/>
            <a:ext cx="286822" cy="35861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9167" y="4263509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Eszközök</a:t>
            </a:r>
            <a:endParaRPr lang="en-US" sz="2000"/>
          </a:p>
        </p:txBody>
      </p:sp>
      <p:sp>
        <p:nvSpPr>
          <p:cNvPr id="16" name="Text 8"/>
          <p:cNvSpPr/>
          <p:nvPr/>
        </p:nvSpPr>
        <p:spPr>
          <a:xfrm>
            <a:off x="6669167" y="4704636"/>
            <a:ext cx="398311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GitHub, Trello, VS Code a közös munkához</a:t>
            </a:r>
            <a:endParaRPr lang="en-US" sz="1600"/>
          </a:p>
        </p:txBody>
      </p:sp>
      <p:sp>
        <p:nvSpPr>
          <p:cNvPr id="17" name="Shape 9"/>
          <p:cNvSpPr/>
          <p:nvPr/>
        </p:nvSpPr>
        <p:spPr>
          <a:xfrm>
            <a:off x="6516172" y="5251013"/>
            <a:ext cx="7349252" cy="11430"/>
          </a:xfrm>
          <a:prstGeom prst="roundRect">
            <a:avLst>
              <a:gd name="adj" fmla="val 267763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98" y="5286018"/>
            <a:ext cx="6535103" cy="117550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079" y="5694402"/>
            <a:ext cx="286822" cy="35861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055" y="5489972"/>
            <a:ext cx="2550438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Csapattagok</a:t>
            </a:r>
            <a:endParaRPr lang="en-US" sz="2000"/>
          </a:p>
        </p:txBody>
      </p:sp>
      <p:sp>
        <p:nvSpPr>
          <p:cNvPr id="21" name="Text 11"/>
          <p:cNvSpPr/>
          <p:nvPr/>
        </p:nvSpPr>
        <p:spPr>
          <a:xfrm>
            <a:off x="7486055" y="5931098"/>
            <a:ext cx="308919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Pribelszki Dávid és Chen Wen Jie</a:t>
            </a:r>
            <a:endParaRPr lang="en-US" sz="1600"/>
          </a:p>
        </p:txBody>
      </p:sp>
      <p:sp>
        <p:nvSpPr>
          <p:cNvPr id="22" name="Text 12"/>
          <p:cNvSpPr/>
          <p:nvPr/>
        </p:nvSpPr>
        <p:spPr>
          <a:xfrm>
            <a:off x="714018" y="6690955"/>
            <a:ext cx="13202364" cy="979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projekt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során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igazi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csapatként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dolgoztunk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együtt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mindketten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beleadva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szívünket-lelkünket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munkába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közös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munkánk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tele volt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lendülettel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bár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néha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kihívást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jelentett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feladat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összehangolása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nehézségek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ellenére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sikerült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olyan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létrehoznunk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amire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büszkék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vagyunk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2233" y="847487"/>
            <a:ext cx="5159097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Publikálás</a:t>
            </a:r>
            <a:endParaRPr lang="en-US" sz="4050"/>
          </a:p>
        </p:txBody>
      </p:sp>
      <p:sp>
        <p:nvSpPr>
          <p:cNvPr id="4" name="Shape 1"/>
          <p:cNvSpPr/>
          <p:nvPr/>
        </p:nvSpPr>
        <p:spPr>
          <a:xfrm>
            <a:off x="722233" y="1801773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Text 2"/>
          <p:cNvSpPr/>
          <p:nvPr/>
        </p:nvSpPr>
        <p:spPr>
          <a:xfrm>
            <a:off x="1186339" y="1801773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Kód Előkészítése</a:t>
            </a:r>
            <a:endParaRPr lang="en-US" sz="2000"/>
          </a:p>
        </p:txBody>
      </p:sp>
      <p:sp>
        <p:nvSpPr>
          <p:cNvPr id="6" name="Text 3"/>
          <p:cNvSpPr/>
          <p:nvPr/>
        </p:nvSpPr>
        <p:spPr>
          <a:xfrm>
            <a:off x="1186339" y="2247900"/>
            <a:ext cx="723542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optimalizálása és előkészítése a publikáláshoz, beleértve a build folyamat beállítását és a környezeti változók konfigurálását.</a:t>
            </a:r>
            <a:endParaRPr lang="en-US" sz="1600"/>
          </a:p>
        </p:txBody>
      </p:sp>
      <p:sp>
        <p:nvSpPr>
          <p:cNvPr id="7" name="Shape 4"/>
          <p:cNvSpPr/>
          <p:nvPr/>
        </p:nvSpPr>
        <p:spPr>
          <a:xfrm>
            <a:off x="1031677" y="3114318"/>
            <a:ext cx="154662" cy="1436251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Text 5"/>
          <p:cNvSpPr/>
          <p:nvPr/>
        </p:nvSpPr>
        <p:spPr>
          <a:xfrm>
            <a:off x="1495782" y="3114318"/>
            <a:ext cx="415563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Hosting Szolgáltatás Választása</a:t>
            </a:r>
            <a:endParaRPr lang="en-US" sz="2000"/>
          </a:p>
        </p:txBody>
      </p:sp>
      <p:sp>
        <p:nvSpPr>
          <p:cNvPr id="9" name="Text 6"/>
          <p:cNvSpPr/>
          <p:nvPr/>
        </p:nvSpPr>
        <p:spPr>
          <a:xfrm>
            <a:off x="1495782" y="3560445"/>
            <a:ext cx="6925985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iplatformot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választottuk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frontend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hostolására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mivel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nagyon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egyszerű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kezelni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gyors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 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és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ingyenes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domaint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is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biztosít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1239" y="4756904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Text 8"/>
          <p:cNvSpPr/>
          <p:nvPr/>
        </p:nvSpPr>
        <p:spPr>
          <a:xfrm>
            <a:off x="1805345" y="4756904"/>
            <a:ext cx="317849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Konfigurálása</a:t>
            </a:r>
            <a:endParaRPr lang="en-US" sz="2000"/>
          </a:p>
        </p:txBody>
      </p:sp>
      <p:sp>
        <p:nvSpPr>
          <p:cNvPr id="12" name="Text 9"/>
          <p:cNvSpPr/>
          <p:nvPr/>
        </p:nvSpPr>
        <p:spPr>
          <a:xfrm>
            <a:off x="1805345" y="5203031"/>
            <a:ext cx="661642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Supabase production környezetének beállítása, beleértve a biztonsági szabályok és hozzáférési jogosultságok konfigurálását.</a:t>
            </a:r>
            <a:endParaRPr lang="en-US" sz="1600"/>
          </a:p>
        </p:txBody>
      </p:sp>
      <p:sp>
        <p:nvSpPr>
          <p:cNvPr id="13" name="Shape 10"/>
          <p:cNvSpPr/>
          <p:nvPr/>
        </p:nvSpPr>
        <p:spPr>
          <a:xfrm>
            <a:off x="1650802" y="6069449"/>
            <a:ext cx="154662" cy="1106210"/>
          </a:xfrm>
          <a:prstGeom prst="roundRect">
            <a:avLst>
              <a:gd name="adj" fmla="val 20015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4" name="Text 11"/>
          <p:cNvSpPr/>
          <p:nvPr/>
        </p:nvSpPr>
        <p:spPr>
          <a:xfrm>
            <a:off x="2114907" y="6069449"/>
            <a:ext cx="292917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Folyamatos Integráció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2114907" y="6515576"/>
            <a:ext cx="630686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 GitHub repository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összekapcsolása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a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netlify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platformmal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,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hogy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minden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push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után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automatikusan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frissüljön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az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 </a:t>
            </a:r>
            <a:r>
              <a:rPr lang="en-US" sz="1600" err="1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alkalmazás</a:t>
            </a:r>
            <a:r>
              <a:rPr lang="en-US" sz="1600">
                <a:solidFill>
                  <a:srgbClr val="E0D6DE"/>
                </a:solidFill>
                <a:latin typeface="Noto Sans TC"/>
                <a:ea typeface="Noto Sans TC"/>
                <a:cs typeface="Noto Sans TC" pitchFamily="34" charset="-120"/>
              </a:rPr>
              <a:t>.</a:t>
            </a:r>
            <a:endParaRPr lang="en-US" sz="1600">
              <a:latin typeface="Noto Sans TC"/>
              <a:ea typeface="Noto Sans T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Jövőbeli Tervek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Mobilalkalmazás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Native alapú mobilalkalmazás fejlesztése iOS és Android platformokra, hogy a felhasználók bárhol hozzáférhessenek a szolgáltatáshoz.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Fizetési Rendszer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Online fizetési lehetőség integrálása, hogy az ügyfelek közvetlenül a platformon keresztül fizethessenek az edzőknek.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Videó Konzultáció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Beépített videóhívás funkció az online edzések és konzultációk lebonyolításához, különösen hasznos a távoli ügyfelek számára.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Analitikai Eszközök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793790" y="553795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Részletes statisztikák és elemzések az edzők számára, hogy jobban megérthessék ügyfeleik igényeit és optimalizálhassák szolgáltatásaikat.</a:t>
            </a:r>
            <a:endParaRPr lang="en-US" sz="17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B632-093D-7C62-14FA-673B4175F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55FBC9-ECA6-4B1E-0280-C6386EA60FCA}"/>
              </a:ext>
            </a:extLst>
          </p:cNvPr>
          <p:cNvSpPr/>
          <p:nvPr/>
        </p:nvSpPr>
        <p:spPr>
          <a:xfrm>
            <a:off x="4463423" y="3441815"/>
            <a:ext cx="6560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err="1">
                <a:solidFill>
                  <a:srgbClr val="97B8FF"/>
                </a:solidFill>
                <a:latin typeface="Sora Medium"/>
                <a:cs typeface="Sora Medium"/>
              </a:rPr>
              <a:t>Köszönjük</a:t>
            </a: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 a </a:t>
            </a:r>
            <a:r>
              <a:rPr lang="en-US" sz="4450" err="1">
                <a:solidFill>
                  <a:srgbClr val="97B8FF"/>
                </a:solidFill>
                <a:latin typeface="Sora Medium"/>
                <a:cs typeface="Sora Medium"/>
              </a:rPr>
              <a:t>figyelmet</a:t>
            </a:r>
            <a:r>
              <a:rPr lang="en-US" sz="4450">
                <a:solidFill>
                  <a:srgbClr val="97B8FF"/>
                </a:solidFill>
                <a:latin typeface="Sora Medium"/>
                <a:cs typeface="Sora Medium"/>
              </a:rPr>
              <a:t>!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59856A4-3852-632C-0333-002123D83928}"/>
              </a:ext>
            </a:extLst>
          </p:cNvPr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418E7C7-6596-A3E0-ECF2-D44E21436E68}"/>
              </a:ext>
            </a:extLst>
          </p:cNvPr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36CA00C-0CF6-5BD1-7BAA-829A14C087AE}"/>
              </a:ext>
            </a:extLst>
          </p:cNvPr>
          <p:cNvSpPr/>
          <p:nvPr/>
        </p:nvSpPr>
        <p:spPr>
          <a:xfrm>
            <a:off x="9937790" y="2583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FDBBBE6-2751-FA41-B284-DAAAA77CB5D1}"/>
              </a:ext>
            </a:extLst>
          </p:cNvPr>
          <p:cNvSpPr/>
          <p:nvPr/>
        </p:nvSpPr>
        <p:spPr>
          <a:xfrm>
            <a:off x="9937790" y="307431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10653A8-098B-4D1C-20ED-1E37F1C82D8F}"/>
              </a:ext>
            </a:extLst>
          </p:cNvPr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D38CF51-1597-8039-DC6C-D5094B2CEDA7}"/>
              </a:ext>
            </a:extLst>
          </p:cNvPr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655E44B9-6E79-23C7-8ED5-7E0592B2ECA7}"/>
              </a:ext>
            </a:extLst>
          </p:cNvPr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F7DB441-CB30-B4A3-0A0D-5EDFEB17B711}"/>
              </a:ext>
            </a:extLst>
          </p:cNvPr>
          <p:cNvSpPr/>
          <p:nvPr/>
        </p:nvSpPr>
        <p:spPr>
          <a:xfrm>
            <a:off x="240337" y="522513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385629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21" y="2538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FitConnect</a:t>
            </a:r>
            <a:endParaRPr lang="en-US" sz="4450">
              <a:latin typeface="Sora Medium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létrehozásával a személyi edzésre vonatkozó igények és kínálat közötti szakadékot hidalunk át.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Felhasználóbarát platformunk egyszerűsíti az edzőkeresés folyamatát, miközben az edzőknek hatékony bemutatkozási felületet biztosít.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679"/>
            <a:ext cx="6534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 és Megoldás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10489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Shape 2"/>
          <p:cNvSpPr/>
          <p:nvPr/>
        </p:nvSpPr>
        <p:spPr>
          <a:xfrm>
            <a:off x="12736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3"/>
          <p:cNvSpPr/>
          <p:nvPr/>
        </p:nvSpPr>
        <p:spPr>
          <a:xfrm>
            <a:off x="7937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20527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Célcsoport</a:t>
            </a:r>
            <a:endParaRPr lang="en-US" sz="2200"/>
          </a:p>
        </p:txBody>
      </p:sp>
      <p:sp>
        <p:nvSpPr>
          <p:cNvPr id="8" name="Text 5"/>
          <p:cNvSpPr/>
          <p:nvPr/>
        </p:nvSpPr>
        <p:spPr>
          <a:xfrm>
            <a:off x="2183011" y="2624852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Személyi edzők, akik szolgáltatásaikat szeretnék bemutatni, és ügyfelek, akik személyre szabott edzést keresnek.</a:t>
            </a:r>
            <a:endParaRPr lang="en-US" sz="1750"/>
          </a:p>
        </p:txBody>
      </p:sp>
      <p:sp>
        <p:nvSpPr>
          <p:cNvPr id="9" name="Shape 6"/>
          <p:cNvSpPr/>
          <p:nvPr/>
        </p:nvSpPr>
        <p:spPr>
          <a:xfrm>
            <a:off x="12736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Shape 7"/>
          <p:cNvSpPr/>
          <p:nvPr/>
        </p:nvSpPr>
        <p:spPr>
          <a:xfrm>
            <a:off x="7937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101941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Probléma</a:t>
            </a:r>
            <a:endParaRPr lang="en-US" sz="2200"/>
          </a:p>
        </p:txBody>
      </p:sp>
      <p:sp>
        <p:nvSpPr>
          <p:cNvPr id="13" name="Text 9"/>
          <p:cNvSpPr/>
          <p:nvPr/>
        </p:nvSpPr>
        <p:spPr>
          <a:xfrm>
            <a:off x="2183011" y="4521517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edzők és ügyfelek közötti kapcsolatteremtés nehézkes, nincs egységes platform a keresésre és időpontfoglalásra.</a:t>
            </a:r>
            <a:endParaRPr lang="en-US" sz="1750"/>
          </a:p>
        </p:txBody>
      </p:sp>
      <p:sp>
        <p:nvSpPr>
          <p:cNvPr id="14" name="Shape 10"/>
          <p:cNvSpPr/>
          <p:nvPr/>
        </p:nvSpPr>
        <p:spPr>
          <a:xfrm>
            <a:off x="12736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5" name="Shape 11"/>
          <p:cNvSpPr/>
          <p:nvPr/>
        </p:nvSpPr>
        <p:spPr>
          <a:xfrm>
            <a:off x="7937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998607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21830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Megoldás</a:t>
            </a:r>
            <a:endParaRPr lang="en-US" sz="2200"/>
          </a:p>
        </p:txBody>
      </p:sp>
      <p:sp>
        <p:nvSpPr>
          <p:cNvPr id="18" name="Text 13"/>
          <p:cNvSpPr/>
          <p:nvPr/>
        </p:nvSpPr>
        <p:spPr>
          <a:xfrm>
            <a:off x="2183011" y="6418183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FitConnect platform, ahol az edzők részletes profilt hozhatnak létre, az ügyfelek pedig szűrők segítségével kereshetnek és foglalhatnak időpontot.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10245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Felhasznált Szoftverek és Ismeretek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/>
          </a:p>
        </p:txBody>
      </p:sp>
      <p:sp>
        <p:nvSpPr>
          <p:cNvPr id="12" name="Text 2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18.3.1, TypeScript, Vite, Tailwind CSS, Shadcn/ui, Lucide-react</a:t>
            </a:r>
            <a:endParaRPr lang="en-US" sz="175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npm, PostgreSQL, Supabase</a:t>
            </a:r>
            <a:endParaRPr lang="en-US" sz="175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Verziókezelés</a:t>
            </a:r>
            <a:endParaRPr lang="en-US" sz="220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Git, GitHub a közös munkához</a:t>
            </a:r>
            <a:endParaRPr lang="en-US" sz="1750"/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Támogatás</a:t>
            </a:r>
            <a:endParaRPr lang="en-US" sz="220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ChatGPT segítség a fejlesztési folyamatokban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92D5D-A909-36C2-8171-EFFAB435D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107E26D-59A4-659C-9081-49EA682801B0}"/>
              </a:ext>
            </a:extLst>
          </p:cNvPr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 Program Funkciói</a:t>
            </a:r>
            <a:endParaRPr lang="en-US" sz="445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72782-D31C-4E6C-A7E9-A0965CF6A5EA}"/>
              </a:ext>
            </a:extLst>
          </p:cNvPr>
          <p:cNvGrpSpPr/>
          <p:nvPr/>
        </p:nvGrpSpPr>
        <p:grpSpPr>
          <a:xfrm>
            <a:off x="796100" y="1907619"/>
            <a:ext cx="6408896" cy="1667947"/>
            <a:chOff x="796100" y="1907619"/>
            <a:chExt cx="6408896" cy="1667947"/>
          </a:xfrm>
        </p:grpSpPr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69C9A3AA-6F87-B096-EBF4-72D91E9D55A9}"/>
                </a:ext>
              </a:extLst>
            </p:cNvPr>
            <p:cNvSpPr/>
            <p:nvPr/>
          </p:nvSpPr>
          <p:spPr>
            <a:xfrm>
              <a:off x="796100" y="1907619"/>
              <a:ext cx="6408896" cy="1667947"/>
            </a:xfrm>
            <a:prstGeom prst="roundRect">
              <a:avLst>
                <a:gd name="adj" fmla="val 2038"/>
              </a:avLst>
            </a:prstGeom>
            <a:solidFill>
              <a:srgbClr val="26262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00ACEA69-3B76-4B8C-2C7D-0515DE5DAAD9}"/>
                </a:ext>
              </a:extLst>
            </p:cNvPr>
            <p:cNvSpPr/>
            <p:nvPr/>
          </p:nvSpPr>
          <p:spPr>
            <a:xfrm>
              <a:off x="1022675" y="2062006"/>
              <a:ext cx="3289816" cy="426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750"/>
                </a:lnSpc>
              </a:pPr>
              <a:r>
                <a:rPr lang="en-US" sz="2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Edzők</a:t>
              </a:r>
              <a:r>
                <a:rPr lang="en-US" sz="2200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 </a:t>
              </a:r>
              <a:r>
                <a:rPr lang="en-US" sz="2200" err="1">
                  <a:solidFill>
                    <a:srgbClr val="E0D6DE"/>
                  </a:solidFill>
                  <a:latin typeface="Sora Medium"/>
                  <a:ea typeface="Sora Medium" pitchFamily="34" charset="-122"/>
                  <a:cs typeface="Sora Medium"/>
                </a:rPr>
                <a:t>kezelése</a:t>
              </a:r>
              <a:r>
                <a:rPr lang="en-US" sz="2200">
                  <a:solidFill>
                    <a:srgbClr val="E0D6DE"/>
                  </a:solidFill>
                  <a:latin typeface="Sora Medium"/>
                  <a:ea typeface="Calibri"/>
                  <a:cs typeface="Sora Medium"/>
                </a:rPr>
                <a:t> (Chen)</a:t>
              </a:r>
            </a:p>
          </p:txBody>
        </p:sp>
        <p:sp>
          <p:nvSpPr>
            <p:cNvPr id="12" name="Text 6">
              <a:extLst>
                <a:ext uri="{FF2B5EF4-FFF2-40B4-BE49-F238E27FC236}">
                  <a16:creationId xmlns:a16="http://schemas.microsoft.com/office/drawing/2014/main" id="{2F02AF0A-8BF0-2018-AD20-7E3CAB44F8A4}"/>
                </a:ext>
              </a:extLst>
            </p:cNvPr>
            <p:cNvSpPr/>
            <p:nvPr/>
          </p:nvSpPr>
          <p:spPr>
            <a:xfrm>
              <a:off x="1022675" y="2624138"/>
              <a:ext cx="5955744" cy="7248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Edzői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profilok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létrehozása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kezelése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keresési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és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szűrési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funkciók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 (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helyszín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szakterület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, </a:t>
              </a:r>
              <a:r>
                <a:rPr lang="en-US" sz="1750" err="1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ár</a:t>
              </a:r>
              <a:r>
                <a:rPr lang="en-US" sz="175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).</a:t>
              </a:r>
              <a:endParaRPr lang="en-US" sz="1750"/>
            </a:p>
          </p:txBody>
        </p:sp>
      </p:grpSp>
      <p:sp>
        <p:nvSpPr>
          <p:cNvPr id="13" name="Shape 10">
            <a:extLst>
              <a:ext uri="{FF2B5EF4-FFF2-40B4-BE49-F238E27FC236}">
                <a16:creationId xmlns:a16="http://schemas.microsoft.com/office/drawing/2014/main" id="{FAC98789-614B-939D-437D-653EC0806DC4}"/>
              </a:ext>
            </a:extLst>
          </p:cNvPr>
          <p:cNvSpPr/>
          <p:nvPr/>
        </p:nvSpPr>
        <p:spPr>
          <a:xfrm>
            <a:off x="796100" y="380214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49D1DE-6EE8-972A-1EFD-5A21B28267D2}"/>
              </a:ext>
            </a:extLst>
          </p:cNvPr>
          <p:cNvSpPr/>
          <p:nvPr/>
        </p:nvSpPr>
        <p:spPr>
          <a:xfrm>
            <a:off x="1022675" y="4028718"/>
            <a:ext cx="3458258" cy="293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Közösségi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 err="1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5746AA0-5041-0BD3-37F0-45462187C6D0}"/>
              </a:ext>
            </a:extLst>
          </p:cNvPr>
          <p:cNvSpPr/>
          <p:nvPr/>
        </p:nvSpPr>
        <p:spPr>
          <a:xfrm>
            <a:off x="1022675" y="4518660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Felület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ahol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felhasználók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ismerkedhetnek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egymással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posztokat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oszthatnak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meg.</a:t>
            </a:r>
            <a:endParaRPr lang="en-US" sz="17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44D9DE-EBF1-EF67-2760-957473AE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472" y="785920"/>
            <a:ext cx="4620768" cy="22320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653E69-4144-54F7-8445-904881EB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72" y="3188366"/>
            <a:ext cx="4620768" cy="2267395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9ED09321-C5AE-8EEA-FDFB-32ACE1DC19D2}"/>
              </a:ext>
            </a:extLst>
          </p:cNvPr>
          <p:cNvSpPr/>
          <p:nvPr/>
        </p:nvSpPr>
        <p:spPr>
          <a:xfrm>
            <a:off x="796100" y="6062905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B242BD4-5CAF-745F-B033-DB43C7139868}"/>
              </a:ext>
            </a:extLst>
          </p:cNvPr>
          <p:cNvSpPr/>
          <p:nvPr/>
        </p:nvSpPr>
        <p:spPr>
          <a:xfrm>
            <a:off x="963432" y="6243186"/>
            <a:ext cx="2989026" cy="305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Landing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oldal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(Chen)</a:t>
            </a:r>
            <a:endParaRPr lang="en-US" sz="22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A93A51B-AF89-5B21-5F3C-4DC0D474F5B2}"/>
              </a:ext>
            </a:extLst>
          </p:cNvPr>
          <p:cNvSpPr/>
          <p:nvPr/>
        </p:nvSpPr>
        <p:spPr>
          <a:xfrm>
            <a:off x="963432" y="6685003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Bemutatja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platformot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kiemeli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előnyeit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gyors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keresést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kínál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között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/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7102F73-014A-324A-CA87-0566AE9F8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472" y="5570438"/>
            <a:ext cx="4620768" cy="24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8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624483"/>
            <a:ext cx="5665351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A Program </a:t>
            </a:r>
            <a:r>
              <a:rPr lang="en-US" sz="4450" err="1">
                <a:solidFill>
                  <a:srgbClr val="97B8FF"/>
                </a:solidFill>
                <a:latin typeface="Sora Medium"/>
                <a:ea typeface="Sora Medium" pitchFamily="34" charset="-122"/>
                <a:cs typeface="Sora Medium"/>
              </a:rPr>
              <a:t>Funkciói</a:t>
            </a:r>
            <a:endParaRPr lang="en-US" sz="4450" err="1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075" y="3680222"/>
            <a:ext cx="6408896" cy="2030373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0" name="Text 8"/>
          <p:cNvSpPr/>
          <p:nvPr/>
        </p:nvSpPr>
        <p:spPr>
          <a:xfrm>
            <a:off x="1019651" y="3906798"/>
            <a:ext cx="3650763" cy="366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Foglalási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rendszer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1019651" y="4396740"/>
            <a:ext cx="5955744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Naptár alapú időpontfoglalás beépített visszaigazolással, az edzők és ügyfelek számára is átlátható módon.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075" y="593717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Text 14"/>
          <p:cNvSpPr/>
          <p:nvPr/>
        </p:nvSpPr>
        <p:spPr>
          <a:xfrm>
            <a:off x="1019651" y="6163747"/>
            <a:ext cx="4192183" cy="269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Üzenetküldő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portál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</a:t>
            </a:r>
            <a:r>
              <a:rPr lang="en-US" sz="2200">
                <a:solidFill>
                  <a:srgbClr val="E0D6DE"/>
                </a:solidFill>
                <a:latin typeface="Sora Medium"/>
                <a:ea typeface="Calibri"/>
                <a:cs typeface="Sora Medium"/>
              </a:rPr>
              <a:t>)</a:t>
            </a:r>
          </a:p>
        </p:txBody>
      </p:sp>
      <p:sp>
        <p:nvSpPr>
          <p:cNvPr id="17" name="Text 15"/>
          <p:cNvSpPr/>
          <p:nvPr/>
        </p:nvSpPr>
        <p:spPr>
          <a:xfrm>
            <a:off x="1019651" y="665368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Privát beszélgetések edzők és klienseik között, hatékony kommunikáció biztosítása.</a:t>
            </a:r>
            <a:endParaRPr lang="en-US" sz="17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01E8A8-33DF-FD1F-9039-E73DDDB1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824" y="5399198"/>
            <a:ext cx="5096256" cy="24543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8B05B8-9604-4B3F-6B7F-CEF45700D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824" y="2974943"/>
            <a:ext cx="5096256" cy="2267521"/>
          </a:xfrm>
          <a:prstGeom prst="rect">
            <a:avLst/>
          </a:prstGeom>
        </p:spPr>
      </p:pic>
      <p:sp>
        <p:nvSpPr>
          <p:cNvPr id="6" name="Shape 16">
            <a:extLst>
              <a:ext uri="{FF2B5EF4-FFF2-40B4-BE49-F238E27FC236}">
                <a16:creationId xmlns:a16="http://schemas.microsoft.com/office/drawing/2014/main" id="{1936C785-5200-B19B-EDEC-1EF4ABD7386A}"/>
              </a:ext>
            </a:extLst>
          </p:cNvPr>
          <p:cNvSpPr/>
          <p:nvPr/>
        </p:nvSpPr>
        <p:spPr>
          <a:xfrm>
            <a:off x="793075" y="1672411"/>
            <a:ext cx="6408896" cy="166794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779925DF-B3BA-0B9E-D5CB-C0C6A19C0C78}"/>
              </a:ext>
            </a:extLst>
          </p:cNvPr>
          <p:cNvSpPr/>
          <p:nvPr/>
        </p:nvSpPr>
        <p:spPr>
          <a:xfrm>
            <a:off x="1019650" y="1898987"/>
            <a:ext cx="3458258" cy="341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Felhasználói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fiók</a:t>
            </a:r>
            <a:r>
              <a:rPr lang="en-US" sz="2200">
                <a:solidFill>
                  <a:srgbClr val="E0D6DE"/>
                </a:solidFill>
                <a:latin typeface="Sora Medium"/>
                <a:ea typeface="Sora Medium" pitchFamily="34" charset="-122"/>
                <a:cs typeface="Sora Medium"/>
              </a:rPr>
              <a:t> (Dávid)</a:t>
            </a:r>
            <a:endParaRPr lang="en-US" sz="2200" err="1"/>
          </a:p>
        </p:txBody>
      </p:sp>
      <p:sp>
        <p:nvSpPr>
          <p:cNvPr id="8" name="Text 18">
            <a:extLst>
              <a:ext uri="{FF2B5EF4-FFF2-40B4-BE49-F238E27FC236}">
                <a16:creationId xmlns:a16="http://schemas.microsoft.com/office/drawing/2014/main" id="{301DD3FE-49E1-8488-CBC4-3045C90D6F20}"/>
              </a:ext>
            </a:extLst>
          </p:cNvPr>
          <p:cNvSpPr/>
          <p:nvPr/>
        </p:nvSpPr>
        <p:spPr>
          <a:xfrm>
            <a:off x="1019650" y="2388929"/>
            <a:ext cx="5955744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Edzők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ügyfelek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számára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külön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kezelőfelület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személyes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beállítások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módosításához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/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1574ABD2-DB8C-85AA-D330-EF00B0617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7824" y="544221"/>
            <a:ext cx="5112926" cy="2273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9702" y="552569"/>
            <a:ext cx="5734050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 Fájlszerkezet</a:t>
            </a:r>
            <a:endParaRPr lang="en-US" sz="3950"/>
          </a:p>
        </p:txBody>
      </p:sp>
      <p:sp>
        <p:nvSpPr>
          <p:cNvPr id="4" name="Shape 1"/>
          <p:cNvSpPr/>
          <p:nvPr/>
        </p:nvSpPr>
        <p:spPr>
          <a:xfrm>
            <a:off x="6415683" y="1481971"/>
            <a:ext cx="22860" cy="61975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618863" y="1922502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Shape 3"/>
          <p:cNvSpPr/>
          <p:nvPr/>
        </p:nvSpPr>
        <p:spPr>
          <a:xfrm>
            <a:off x="6189643" y="1707952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50" y="1745575"/>
            <a:ext cx="301347" cy="3767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0570" y="1682829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</a:t>
            </a:r>
            <a:endParaRPr lang="en-US" sz="1950"/>
          </a:p>
        </p:txBody>
      </p:sp>
      <p:sp>
        <p:nvSpPr>
          <p:cNvPr id="9" name="Text 5"/>
          <p:cNvSpPr/>
          <p:nvPr/>
        </p:nvSpPr>
        <p:spPr>
          <a:xfrm>
            <a:off x="7420570" y="2117288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forráskód fő mappája, amely tartalmazza az összes komponenst, stílusokat és logikát.</a:t>
            </a:r>
            <a:endParaRPr lang="en-US" sz="1550"/>
          </a:p>
        </p:txBody>
      </p:sp>
      <p:sp>
        <p:nvSpPr>
          <p:cNvPr id="10" name="Shape 6"/>
          <p:cNvSpPr/>
          <p:nvPr/>
        </p:nvSpPr>
        <p:spPr>
          <a:xfrm>
            <a:off x="6618863" y="3602474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Shape 7"/>
          <p:cNvSpPr/>
          <p:nvPr/>
        </p:nvSpPr>
        <p:spPr>
          <a:xfrm>
            <a:off x="6189643" y="3387923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50" y="3425547"/>
            <a:ext cx="301347" cy="3767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20570" y="3362801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src/components/</a:t>
            </a:r>
            <a:endParaRPr lang="en-US" sz="1950"/>
          </a:p>
        </p:txBody>
      </p:sp>
      <p:sp>
        <p:nvSpPr>
          <p:cNvPr id="14" name="Text 9"/>
          <p:cNvSpPr/>
          <p:nvPr/>
        </p:nvSpPr>
        <p:spPr>
          <a:xfrm>
            <a:off x="7420570" y="3797260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Újrafelhasználható React komponensek, mint a CoachCard, BookingForm, Navigation.</a:t>
            </a:r>
            <a:endParaRPr lang="en-US" sz="1550"/>
          </a:p>
        </p:txBody>
      </p:sp>
      <p:sp>
        <p:nvSpPr>
          <p:cNvPr id="15" name="Shape 10"/>
          <p:cNvSpPr/>
          <p:nvPr/>
        </p:nvSpPr>
        <p:spPr>
          <a:xfrm>
            <a:off x="6618863" y="5282446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Shape 11"/>
          <p:cNvSpPr/>
          <p:nvPr/>
        </p:nvSpPr>
        <p:spPr>
          <a:xfrm>
            <a:off x="6189643" y="5067895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50" y="5105519"/>
            <a:ext cx="301347" cy="376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0570" y="5042773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src/pages/</a:t>
            </a:r>
            <a:endParaRPr lang="en-US" sz="1950"/>
          </a:p>
        </p:txBody>
      </p:sp>
      <p:sp>
        <p:nvSpPr>
          <p:cNvPr id="19" name="Text 13"/>
          <p:cNvSpPr/>
          <p:nvPr/>
        </p:nvSpPr>
        <p:spPr>
          <a:xfrm>
            <a:off x="7420570" y="5477232"/>
            <a:ext cx="650652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 alkalmazás különböző oldalai, mint a Home, CoachProfile, Booking, Community.</a:t>
            </a:r>
            <a:endParaRPr lang="en-US" sz="1550"/>
          </a:p>
        </p:txBody>
      </p:sp>
      <p:sp>
        <p:nvSpPr>
          <p:cNvPr id="20" name="Shape 14"/>
          <p:cNvSpPr/>
          <p:nvPr/>
        </p:nvSpPr>
        <p:spPr>
          <a:xfrm>
            <a:off x="6618863" y="6962418"/>
            <a:ext cx="602813" cy="22860"/>
          </a:xfrm>
          <a:prstGeom prst="roundRect">
            <a:avLst>
              <a:gd name="adj" fmla="val 13187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1" name="Shape 15"/>
          <p:cNvSpPr/>
          <p:nvPr/>
        </p:nvSpPr>
        <p:spPr>
          <a:xfrm>
            <a:off x="6189643" y="6747867"/>
            <a:ext cx="452080" cy="45208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950" y="6785491"/>
            <a:ext cx="301347" cy="37671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420570" y="6722745"/>
            <a:ext cx="251210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src/hooks/</a:t>
            </a:r>
            <a:endParaRPr lang="en-US" sz="1950"/>
          </a:p>
        </p:txBody>
      </p:sp>
      <p:sp>
        <p:nvSpPr>
          <p:cNvPr id="24" name="Text 17"/>
          <p:cNvSpPr/>
          <p:nvPr/>
        </p:nvSpPr>
        <p:spPr>
          <a:xfrm>
            <a:off x="7420570" y="7157204"/>
            <a:ext cx="65065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Egyedi React hook-ok a state kezeléshez és adatlekéréshez.</a:t>
            </a:r>
            <a:endParaRPr lang="en-US" sz="15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197D73-75F6-4E17-7DDF-1499C545B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416" y="251460"/>
            <a:ext cx="3531489" cy="7738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</a:t>
            </a:r>
            <a:r>
              <a:rPr lang="en-US" sz="445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Felépítés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227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Supabase</a:t>
            </a:r>
            <a:r>
              <a:rPr lang="en-US" sz="220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Kapcsolat</a:t>
            </a:r>
            <a:endParaRPr lang="en-US" sz="220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94328" y="2601376"/>
            <a:ext cx="9951112" cy="351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 frontend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közvetlenül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kommunikál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szolgáltatásaival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külön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saját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API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réteg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nélkül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7" name="Shape 4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Shape 5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432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Üzleti</a:t>
            </a:r>
            <a:r>
              <a:rPr lang="en-US" sz="220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220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Logika</a:t>
            </a:r>
            <a:endParaRPr lang="en-US" sz="220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68171" y="3856419"/>
            <a:ext cx="8560586" cy="44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üzleti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folyamatok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nagy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része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frontend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oldalon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kerül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kezelésre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például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foglalások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edzői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adatok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kezelése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12" name="Shape 8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3" name="Shape 9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244941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19980" y="4852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Réteg</a:t>
            </a:r>
            <a:endParaRPr lang="en-US" sz="2200"/>
          </a:p>
        </p:txBody>
      </p:sp>
      <p:sp>
        <p:nvSpPr>
          <p:cNvPr id="16" name="Text 11"/>
          <p:cNvSpPr/>
          <p:nvPr/>
        </p:nvSpPr>
        <p:spPr>
          <a:xfrm>
            <a:off x="7519980" y="5287732"/>
            <a:ext cx="6397632" cy="440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PostgreSQL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adatbázis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platformon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beépített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autentikációval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jogosultságkezeléssel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17" name="Text 12"/>
          <p:cNvSpPr/>
          <p:nvPr/>
        </p:nvSpPr>
        <p:spPr>
          <a:xfrm>
            <a:off x="793790" y="6352937"/>
            <a:ext cx="13130955" cy="160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 backend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rendszer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szolgáltatására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épül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amely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leegyszerűsíti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adatkezelést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autentikációt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  <a:b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</a:b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frontend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közvetlenül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Supabase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által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biztosított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API-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kon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keresztül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éri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el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adatokat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míg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biztonságot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jogosultságokat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Row Level Security (RLS)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szabályok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garantálják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Ez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struktúra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lehetővé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teszi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hatékony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fejlesztést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,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az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átláthatóságot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és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 a </a:t>
            </a:r>
            <a:r>
              <a:rPr lang="en-US" sz="1750" err="1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skálázhatóságot</a:t>
            </a:r>
            <a:r>
              <a:rPr lang="en-US" sz="1750">
                <a:solidFill>
                  <a:srgbClr val="E0D6DE"/>
                </a:solidFill>
                <a:latin typeface="Noto Sans TC"/>
                <a:ea typeface="Noto Sans TC"/>
                <a:cs typeface="+mn-l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0B9A6-53FB-F32A-E204-F245A354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1F6331-514B-8B69-7D51-7691A9110882}"/>
              </a:ext>
            </a:extLst>
          </p:cNvPr>
          <p:cNvSpPr/>
          <p:nvPr/>
        </p:nvSpPr>
        <p:spPr>
          <a:xfrm>
            <a:off x="793790" y="770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Adatbázis Séma</a:t>
            </a:r>
            <a:endParaRPr lang="en-US" sz="445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47AE594-4BEA-7314-090D-811D5838578E}"/>
              </a:ext>
            </a:extLst>
          </p:cNvPr>
          <p:cNvSpPr/>
          <p:nvPr/>
        </p:nvSpPr>
        <p:spPr>
          <a:xfrm>
            <a:off x="793790" y="4073962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FA7390-EA9A-E761-DCE4-7B360AB6A97E}"/>
              </a:ext>
            </a:extLst>
          </p:cNvPr>
          <p:cNvSpPr/>
          <p:nvPr/>
        </p:nvSpPr>
        <p:spPr>
          <a:xfrm>
            <a:off x="736640" y="5547360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1C0EBEF-469F-4521-8C56-28551105B115}"/>
              </a:ext>
            </a:extLst>
          </p:cNvPr>
          <p:cNvSpPr/>
          <p:nvPr/>
        </p:nvSpPr>
        <p:spPr>
          <a:xfrm>
            <a:off x="1339096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1B7EE07-56F7-5181-063D-1E39AFA069D4}"/>
              </a:ext>
            </a:extLst>
          </p:cNvPr>
          <p:cNvSpPr/>
          <p:nvPr/>
        </p:nvSpPr>
        <p:spPr>
          <a:xfrm>
            <a:off x="9486280" y="906780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2F5E77B3-5858-DB0B-126D-0812DC1B1F68}"/>
              </a:ext>
            </a:extLst>
          </p:cNvPr>
          <p:cNvSpPr/>
          <p:nvPr/>
        </p:nvSpPr>
        <p:spPr>
          <a:xfrm>
            <a:off x="3530441" y="1719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DC63F31-607B-B9A1-E9C8-D484A20935D1}"/>
              </a:ext>
            </a:extLst>
          </p:cNvPr>
          <p:cNvSpPr/>
          <p:nvPr/>
        </p:nvSpPr>
        <p:spPr>
          <a:xfrm>
            <a:off x="7043103" y="14439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DBAA67D-A337-F968-B09A-3A652928E09E}"/>
              </a:ext>
            </a:extLst>
          </p:cNvPr>
          <p:cNvSpPr/>
          <p:nvPr/>
        </p:nvSpPr>
        <p:spPr>
          <a:xfrm>
            <a:off x="6599490" y="217658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>
              <a:solidFill>
                <a:srgbClr val="E0D6DE"/>
              </a:solidFill>
              <a:latin typeface="Sora Medium"/>
              <a:cs typeface="Sora Medium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3957977-5DF8-6019-BAAA-02A15988860E}"/>
              </a:ext>
            </a:extLst>
          </p:cNvPr>
          <p:cNvSpPr/>
          <p:nvPr/>
        </p:nvSpPr>
        <p:spPr>
          <a:xfrm>
            <a:off x="10371390" y="90678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E0D6DE"/>
              </a:solidFill>
              <a:latin typeface="Noto Sans TC"/>
              <a:ea typeface="Noto Sans TC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D55D04A-4E5C-AD8D-7EE7-14D92F6CE92F}"/>
              </a:ext>
            </a:extLst>
          </p:cNvPr>
          <p:cNvSpPr/>
          <p:nvPr/>
        </p:nvSpPr>
        <p:spPr>
          <a:xfrm>
            <a:off x="1335881" y="541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Foglalási Rendszer</a:t>
            </a:r>
            <a:endParaRPr lang="en-US" sz="220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DD6D57D-4B71-76C0-0679-29C9F8D7DEE7}"/>
              </a:ext>
            </a:extLst>
          </p:cNvPr>
          <p:cNvSpPr/>
          <p:nvPr/>
        </p:nvSpPr>
        <p:spPr>
          <a:xfrm>
            <a:off x="1335881" y="5901690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bookings tábla kezeli az időpontfoglalásokat, összekapcsolva az edzőket és ügyfeleket, tárolva a foglalás részleteit.</a:t>
            </a:r>
            <a:endParaRPr lang="en-US" sz="175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DB485BB7-DDEA-FB92-E991-D4473DE1E869}"/>
              </a:ext>
            </a:extLst>
          </p:cNvPr>
          <p:cNvSpPr/>
          <p:nvPr/>
        </p:nvSpPr>
        <p:spPr>
          <a:xfrm>
            <a:off x="9274110" y="4828342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Közösségi Interakciók</a:t>
            </a:r>
            <a:endParaRPr lang="en-US" sz="220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E3466C95-00C0-B7E9-7E25-9543CEF20AA6}"/>
              </a:ext>
            </a:extLst>
          </p:cNvPr>
          <p:cNvSpPr/>
          <p:nvPr/>
        </p:nvSpPr>
        <p:spPr>
          <a:xfrm>
            <a:off x="9274110" y="5673090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posts, comments és likes táblák biztosítják a közösségi funkciók adatmodelljét, lehetővé téve a tartalmak megosztását és az interakciókat.</a:t>
            </a:r>
            <a:endParaRPr lang="en-US" sz="175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E8079E-6CF2-AA2E-7442-D90AFFD7B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8" y="1724978"/>
            <a:ext cx="5701665" cy="352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86643-BD96-5DE1-694B-68DBFC041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68" y="803107"/>
            <a:ext cx="4044115" cy="3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8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Egyéni</PresentationFormat>
  <Slides>19</Slides>
  <Notes>19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0" baseType="lpstr"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Pribelszki Dávid 589</cp:lastModifiedBy>
  <cp:revision>1</cp:revision>
  <dcterms:created xsi:type="dcterms:W3CDTF">2025-04-11T08:18:05Z</dcterms:created>
  <dcterms:modified xsi:type="dcterms:W3CDTF">2025-04-28T06:01:58Z</dcterms:modified>
</cp:coreProperties>
</file>